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17.03.2024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17.03.2024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17.03.2024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17.03.2024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17.03.2024</a:t>
            </a:fld>
            <a:endParaRPr lang="uk-U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17.03.2024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17.03.2024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17.03.2024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17.03.2024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17.03.2024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/>
              <a:t>17.03.2024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90A66AE-81F5-474A-B74B-EE41E9320F19}" type="datetimeFigureOut">
              <a:rPr lang="uk-UA" smtClean="0"/>
              <a:t>17.03.2024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/>
              <a:t>‹№›</a:t>
            </a:fld>
            <a:endParaRPr lang="uk-UA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008" y="260648"/>
            <a:ext cx="8928992" cy="460851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/>
              <a:t>Про затвердження переліку вибіркових дисциплін </a:t>
            </a:r>
            <a:r>
              <a:rPr lang="uk-UA" sz="2800" b="1" dirty="0" smtClean="0"/>
              <a:t/>
            </a:r>
            <a:br>
              <a:rPr lang="uk-UA" sz="2800" b="1" dirty="0" smtClean="0"/>
            </a:br>
            <a:r>
              <a:rPr lang="uk-UA" sz="2800" b="1" dirty="0" smtClean="0"/>
              <a:t>для студентів ІІ, ІІІ курсів </a:t>
            </a:r>
            <a:br>
              <a:rPr lang="uk-UA" sz="2800" b="1" dirty="0" smtClean="0"/>
            </a:br>
            <a:r>
              <a:rPr lang="uk-UA" sz="2800" b="1" dirty="0" smtClean="0"/>
              <a:t>денної та заочної форми навчання </a:t>
            </a:r>
            <a:br>
              <a:rPr lang="uk-UA" sz="2800" b="1" dirty="0" smtClean="0"/>
            </a:br>
            <a:r>
              <a:rPr lang="uk-UA" sz="2800" b="1" dirty="0" smtClean="0"/>
              <a:t>освітньо-професійного ступеня </a:t>
            </a:r>
            <a:br>
              <a:rPr lang="uk-UA" sz="2800" b="1" dirty="0" smtClean="0"/>
            </a:br>
            <a:r>
              <a:rPr lang="uk-UA" sz="2800" b="1" dirty="0" smtClean="0"/>
              <a:t>«фаховий молодший бакалавр» </a:t>
            </a:r>
            <a:br>
              <a:rPr lang="uk-UA" sz="2800" b="1" dirty="0" smtClean="0"/>
            </a:br>
            <a:r>
              <a:rPr lang="uk-UA" sz="2800" b="1" dirty="0" smtClean="0"/>
              <a:t>і для здобувачів освітнього ступеня «бакалавр» </a:t>
            </a:r>
            <a:br>
              <a:rPr lang="uk-UA" sz="2800" b="1" dirty="0" smtClean="0"/>
            </a:br>
            <a:r>
              <a:rPr lang="uk-UA" sz="2800" b="1" dirty="0" smtClean="0"/>
              <a:t>спеціальності 029 Музеєзнавство, </a:t>
            </a:r>
            <a:r>
              <a:rPr lang="uk-UA" sz="2800" b="1" dirty="0" err="1" smtClean="0"/>
              <a:t>пам’яткознавство</a:t>
            </a:r>
            <a:endParaRPr lang="uk-UA" sz="2800" b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2483768" y="5733256"/>
            <a:ext cx="6400800" cy="816496"/>
          </a:xfrm>
        </p:spPr>
        <p:txBody>
          <a:bodyPr>
            <a:normAutofit lnSpcReduction="10000"/>
          </a:bodyPr>
          <a:lstStyle/>
          <a:p>
            <a:pPr algn="r"/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Зав.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1600" dirty="0" smtClean="0">
                <a:solidFill>
                  <a:schemeClr val="tx2">
                    <a:lumMod val="50000"/>
                  </a:schemeClr>
                </a:solidFill>
              </a:rPr>
              <a:t>відділення</a:t>
            </a:r>
          </a:p>
          <a:p>
            <a:pPr algn="r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Анна Шукалович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50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18805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 smtClean="0">
                <a:solidFill>
                  <a:srgbClr val="7030A0"/>
                </a:solidFill>
              </a:rPr>
              <a:t>122 КОМП’ЮТЕРНІ НАУКИ</a:t>
            </a:r>
            <a:br>
              <a:rPr lang="uk-UA" sz="4400" b="1" dirty="0" smtClean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7030A0"/>
                </a:solidFill>
              </a:rPr>
              <a:t>ПКК-11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6624736" cy="524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928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52718"/>
            <a:ext cx="8568952" cy="13716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</a:rPr>
              <a:t>122 КОМП’ЮТЕРНІ НАУКИ</a:t>
            </a:r>
            <a:r>
              <a:rPr lang="uk-UA" b="1" dirty="0">
                <a:solidFill>
                  <a:srgbClr val="7030A0"/>
                </a:solidFill>
              </a:rPr>
              <a:t/>
            </a:r>
            <a:br>
              <a:rPr lang="uk-UA" b="1" dirty="0">
                <a:solidFill>
                  <a:srgbClr val="7030A0"/>
                </a:solidFill>
              </a:rPr>
            </a:br>
            <a:r>
              <a:rPr lang="uk-UA" b="1" dirty="0" smtClean="0">
                <a:solidFill>
                  <a:srgbClr val="7030A0"/>
                </a:solidFill>
              </a:rPr>
              <a:t>ПКК-21</a:t>
            </a:r>
            <a:endParaRPr lang="uk-UA" b="1" dirty="0">
              <a:solidFill>
                <a:srgbClr val="7030A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052668"/>
            <a:ext cx="4541036" cy="3513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1857"/>
            <a:ext cx="4176464" cy="344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326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859216" cy="126876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>
                <a:solidFill>
                  <a:srgbClr val="002060"/>
                </a:solidFill>
              </a:rPr>
              <a:t>029 МУЗЕЄЗНАВСТВО, ПАМ’ЯТКОЗНАВСТВО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395832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23274"/>
            <a:ext cx="3821538" cy="145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37" y="5085184"/>
            <a:ext cx="4051266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612" y="1399486"/>
            <a:ext cx="4393952" cy="1813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503" y="3982470"/>
            <a:ext cx="4572694" cy="198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662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8136904" cy="1584176"/>
          </a:xfrm>
        </p:spPr>
        <p:txBody>
          <a:bodyPr>
            <a:noAutofit/>
          </a:bodyPr>
          <a:lstStyle/>
          <a:p>
            <a:pPr algn="ctr"/>
            <a:r>
              <a:rPr lang="uk-UA" sz="6000" dirty="0" smtClean="0"/>
              <a:t>Дякую за увагу!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397590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40960" cy="1628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900" b="1" dirty="0">
                <a:solidFill>
                  <a:srgbClr val="C00000"/>
                </a:solidFill>
              </a:rPr>
              <a:t>Вибір дисциплін </a:t>
            </a:r>
            <a:r>
              <a:rPr lang="uk-UA" sz="4900" b="1" dirty="0" smtClean="0">
                <a:solidFill>
                  <a:srgbClr val="C00000"/>
                </a:solidFill>
              </a:rPr>
              <a:t/>
            </a:r>
            <a:br>
              <a:rPr lang="uk-UA" sz="4900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здобувачами освіти </a:t>
            </a:r>
            <a:br>
              <a:rPr lang="uk-UA" b="1" dirty="0" smtClean="0">
                <a:solidFill>
                  <a:srgbClr val="C00000"/>
                </a:solidFill>
              </a:rPr>
            </a:br>
            <a:r>
              <a:rPr lang="uk-UA" b="1" dirty="0" smtClean="0">
                <a:solidFill>
                  <a:srgbClr val="C00000"/>
                </a:solidFill>
              </a:rPr>
              <a:t>на </a:t>
            </a:r>
            <a:r>
              <a:rPr lang="uk-UA" sz="3100" b="1" dirty="0" smtClean="0">
                <a:solidFill>
                  <a:srgbClr val="C00000"/>
                </a:solidFill>
              </a:rPr>
              <a:t>2024-2025</a:t>
            </a:r>
            <a:r>
              <a:rPr lang="uk-UA" b="1" dirty="0" smtClean="0">
                <a:solidFill>
                  <a:srgbClr val="C00000"/>
                </a:solidFill>
              </a:rPr>
              <a:t> </a:t>
            </a:r>
            <a:r>
              <a:rPr lang="uk-UA" b="1" dirty="0" err="1" smtClean="0">
                <a:solidFill>
                  <a:srgbClr val="C00000"/>
                </a:solidFill>
              </a:rPr>
              <a:t>н.р</a:t>
            </a:r>
            <a:r>
              <a:rPr lang="uk-UA" b="1" dirty="0" smtClean="0">
                <a:solidFill>
                  <a:srgbClr val="C00000"/>
                </a:solidFill>
              </a:rPr>
              <a:t>.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5256584"/>
          </a:xfrm>
        </p:spPr>
        <p:txBody>
          <a:bodyPr>
            <a:noAutofit/>
          </a:bodyPr>
          <a:lstStyle/>
          <a:p>
            <a:pPr algn="just"/>
            <a:r>
              <a:rPr lang="uk-UA" sz="2200" dirty="0"/>
              <a:t>На виконання ст. 62 п. 1 </a:t>
            </a:r>
            <a:r>
              <a:rPr lang="uk-UA" sz="2200" dirty="0" err="1"/>
              <a:t>абз</a:t>
            </a:r>
            <a:r>
              <a:rPr lang="uk-UA" sz="2200" dirty="0"/>
              <a:t>. 15 Закону України «Про вищу освіту», ст. 54 п.17 Закону України «Про фахову передвищу освіту», «Положення про організацію освітнього процесу у Відокремленому структурному підрозділі «Педагогічний фаховий коледж Львівського національного університету імені Івана Франка», «Положення про порядок забезпечення вільного вибору здобувачами фахової </a:t>
            </a:r>
            <a:r>
              <a:rPr lang="uk-UA" sz="2200" dirty="0" err="1"/>
              <a:t>передвищої</a:t>
            </a:r>
            <a:r>
              <a:rPr lang="uk-UA" sz="2200" dirty="0"/>
              <a:t> та вищої освіти навчальних дисциплін у  Відокремленому структурному підрозділі «Педагогічний фаховий коледж Львівського національного університету імені Івана Франка»» та з метою забезпечення чіткої організації вибору навчальних дисциплін з </a:t>
            </a:r>
            <a:r>
              <a:rPr lang="uk-UA" sz="2200" dirty="0" smtClean="0"/>
              <a:t>04 березня </a:t>
            </a:r>
            <a:r>
              <a:rPr lang="uk-UA" sz="2200" dirty="0"/>
              <a:t>2024 року </a:t>
            </a:r>
            <a:r>
              <a:rPr lang="uk-UA" sz="2200" dirty="0" smtClean="0"/>
              <a:t>було проведено </a:t>
            </a:r>
            <a:r>
              <a:rPr lang="uk-UA" sz="2200" dirty="0"/>
              <a:t>вибір дисциплін здобувачами освіти ВСП «Педагогічний фаховий коледж Львівського національного університету імені Івана Франка» на 2024-2025 навчальний рік.</a:t>
            </a:r>
          </a:p>
        </p:txBody>
      </p:sp>
    </p:spTree>
    <p:extLst>
      <p:ext uri="{BB962C8B-B14F-4D97-AF65-F5344CB8AC3E}">
        <p14:creationId xmlns:p14="http://schemas.microsoft.com/office/powerpoint/2010/main" val="312723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111604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dirty="0" smtClean="0"/>
              <a:t>012 дошкільна освіта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2700" dirty="0" smtClean="0"/>
              <a:t>денна форма навчання</a:t>
            </a:r>
            <a:endParaRPr lang="uk-UA" sz="27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492283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09711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768911"/>
            <a:ext cx="3816423" cy="1671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17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044034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012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дошкільна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dirty="0" err="1">
                <a:solidFill>
                  <a:schemeClr val="accent2">
                    <a:lumMod val="50000"/>
                  </a:schemeClr>
                </a:solidFill>
              </a:rPr>
              <a:t>освіта</a:t>
            </a:r>
            <a:r>
              <a:rPr lang="ru-RU" sz="4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4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заочна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форма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</a:rPr>
              <a:t>навчання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 ДШЗ-11</a:t>
            </a:r>
            <a:endParaRPr lang="uk-UA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82442"/>
            <a:ext cx="3816424" cy="324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35268"/>
            <a:ext cx="3744416" cy="302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36091"/>
            <a:ext cx="4752527" cy="2268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88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260058"/>
          </a:xfrm>
        </p:spPr>
        <p:txBody>
          <a:bodyPr>
            <a:normAutofit fontScale="90000"/>
          </a:bodyPr>
          <a:lstStyle/>
          <a:p>
            <a:r>
              <a:rPr lang="ru-RU" sz="4900" dirty="0">
                <a:solidFill>
                  <a:schemeClr val="accent1">
                    <a:lumMod val="50000"/>
                  </a:schemeClr>
                </a:solidFill>
              </a:rPr>
              <a:t>012 </a:t>
            </a:r>
            <a:r>
              <a:rPr lang="ru-RU" sz="4900" dirty="0" err="1">
                <a:solidFill>
                  <a:schemeClr val="accent1">
                    <a:lumMod val="50000"/>
                  </a:schemeClr>
                </a:solidFill>
              </a:rPr>
              <a:t>дошкільна</a:t>
            </a:r>
            <a:r>
              <a:rPr lang="ru-RU" sz="4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900" dirty="0" err="1">
                <a:solidFill>
                  <a:schemeClr val="accent1">
                    <a:lumMod val="50000"/>
                  </a:schemeClr>
                </a:solidFill>
              </a:rPr>
              <a:t>освіта</a:t>
            </a:r>
            <a:r>
              <a:rPr lang="ru-RU" sz="4900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9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100" dirty="0" err="1">
                <a:solidFill>
                  <a:schemeClr val="accent1">
                    <a:lumMod val="50000"/>
                  </a:schemeClr>
                </a:solidFill>
              </a:rPr>
              <a:t>заочна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> форма </a:t>
            </a:r>
            <a:r>
              <a:rPr lang="ru-RU" sz="3100" dirty="0" err="1">
                <a:solidFill>
                  <a:schemeClr val="accent1">
                    <a:lumMod val="50000"/>
                  </a:schemeClr>
                </a:solidFill>
              </a:rPr>
              <a:t>навчання</a:t>
            </a:r>
            <a:r>
              <a:rPr lang="ru-RU" sz="31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accent1">
                    <a:lumMod val="50000"/>
                  </a:schemeClr>
                </a:solidFill>
              </a:rPr>
              <a:t>ДШЗ-12</a:t>
            </a:r>
            <a:endParaRPr lang="uk-UA" sz="31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63826"/>
            <a:ext cx="3960440" cy="325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40280"/>
            <a:ext cx="4183126" cy="343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904648"/>
            <a:ext cx="4392488" cy="19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481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188050"/>
          </a:xfrm>
        </p:spPr>
        <p:txBody>
          <a:bodyPr>
            <a:normAutofit fontScale="90000"/>
          </a:bodyPr>
          <a:lstStyle/>
          <a:p>
            <a:r>
              <a:rPr lang="ru-RU" sz="4400" dirty="0">
                <a:solidFill>
                  <a:srgbClr val="00B050"/>
                </a:solidFill>
              </a:rPr>
              <a:t>012 </a:t>
            </a:r>
            <a:r>
              <a:rPr lang="ru-RU" sz="4400" dirty="0" err="1">
                <a:solidFill>
                  <a:srgbClr val="00B050"/>
                </a:solidFill>
              </a:rPr>
              <a:t>дошкільна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r>
              <a:rPr lang="ru-RU" sz="4400" dirty="0" err="1">
                <a:solidFill>
                  <a:srgbClr val="00B050"/>
                </a:solidFill>
              </a:rPr>
              <a:t>освіта</a:t>
            </a:r>
            <a:r>
              <a:rPr lang="ru-RU" sz="4400" dirty="0">
                <a:solidFill>
                  <a:srgbClr val="00B050"/>
                </a:solidFill>
              </a:rPr>
              <a:t/>
            </a:r>
            <a:br>
              <a:rPr lang="ru-RU" sz="4400" dirty="0">
                <a:solidFill>
                  <a:srgbClr val="00B050"/>
                </a:solidFill>
              </a:rPr>
            </a:br>
            <a:r>
              <a:rPr lang="ru-RU" sz="3100" dirty="0" err="1">
                <a:solidFill>
                  <a:srgbClr val="00B050"/>
                </a:solidFill>
              </a:rPr>
              <a:t>заочна</a:t>
            </a:r>
            <a:r>
              <a:rPr lang="ru-RU" sz="3100" dirty="0">
                <a:solidFill>
                  <a:srgbClr val="00B050"/>
                </a:solidFill>
              </a:rPr>
              <a:t> форма </a:t>
            </a:r>
            <a:r>
              <a:rPr lang="ru-RU" sz="3100" dirty="0" err="1">
                <a:solidFill>
                  <a:srgbClr val="00B050"/>
                </a:solidFill>
              </a:rPr>
              <a:t>навчання</a:t>
            </a:r>
            <a:r>
              <a:rPr lang="ru-RU" sz="3100" dirty="0">
                <a:solidFill>
                  <a:srgbClr val="00B050"/>
                </a:solidFill>
              </a:rPr>
              <a:t> </a:t>
            </a:r>
            <a:r>
              <a:rPr lang="ru-RU" sz="3100" dirty="0" smtClean="0">
                <a:solidFill>
                  <a:srgbClr val="00B050"/>
                </a:solidFill>
              </a:rPr>
              <a:t>ДШЗ-13</a:t>
            </a:r>
            <a:endParaRPr lang="uk-UA" sz="3100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5" y="1426262"/>
            <a:ext cx="4007984" cy="3226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4208262" cy="3489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745" y="4815656"/>
            <a:ext cx="4752528" cy="2042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68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900018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5"/>
                </a:solidFill>
              </a:rPr>
              <a:t>013 початкова </a:t>
            </a:r>
            <a:r>
              <a:rPr lang="ru-RU" sz="4400" dirty="0" err="1" smtClean="0">
                <a:solidFill>
                  <a:schemeClr val="accent5"/>
                </a:solidFill>
              </a:rPr>
              <a:t>освіта</a:t>
            </a:r>
            <a:endParaRPr lang="uk-UA" sz="4400" dirty="0">
              <a:solidFill>
                <a:schemeClr val="accent5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6" y="1124743"/>
            <a:ext cx="4294150" cy="326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987" y="2924944"/>
            <a:ext cx="4731940" cy="389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52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756002"/>
          </a:xfrm>
        </p:spPr>
        <p:txBody>
          <a:bodyPr>
            <a:noAutofit/>
          </a:bodyPr>
          <a:lstStyle/>
          <a:p>
            <a:r>
              <a:rPr lang="uk-UA" sz="4400" dirty="0" smtClean="0">
                <a:solidFill>
                  <a:srgbClr val="FFC000"/>
                </a:solidFill>
              </a:rPr>
              <a:t>231 соціальна робота</a:t>
            </a:r>
            <a:endParaRPr lang="uk-UA" sz="4400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30" y="948839"/>
            <a:ext cx="4166038" cy="339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20888"/>
            <a:ext cx="4917607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00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5791200" cy="828010"/>
          </a:xfrm>
        </p:spPr>
        <p:txBody>
          <a:bodyPr>
            <a:normAutofit/>
          </a:bodyPr>
          <a:lstStyle/>
          <a:p>
            <a:r>
              <a:rPr lang="uk-UA" sz="4400" dirty="0" smtClean="0">
                <a:solidFill>
                  <a:srgbClr val="005C2A"/>
                </a:solidFill>
              </a:rPr>
              <a:t>101 Екологія</a:t>
            </a:r>
            <a:endParaRPr lang="uk-UA" sz="4400" dirty="0">
              <a:solidFill>
                <a:srgbClr val="005C2A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630465" y="1196752"/>
            <a:ext cx="1925311" cy="504056"/>
          </a:xfrm>
        </p:spPr>
        <p:txBody>
          <a:bodyPr>
            <a:normAutofit fontScale="25000" lnSpcReduction="20000"/>
          </a:bodyPr>
          <a:lstStyle/>
          <a:p>
            <a:r>
              <a:rPr lang="uk-UA" sz="7000" dirty="0" smtClean="0"/>
              <a:t>ПКБ-11</a:t>
            </a:r>
            <a:endParaRPr lang="uk-UA" sz="3300" dirty="0" smtClean="0"/>
          </a:p>
          <a:p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5076056" y="980729"/>
            <a:ext cx="3291840" cy="432047"/>
          </a:xfrm>
        </p:spPr>
        <p:txBody>
          <a:bodyPr>
            <a:normAutofit fontScale="25000" lnSpcReduction="20000"/>
          </a:bodyPr>
          <a:lstStyle/>
          <a:p>
            <a:r>
              <a:rPr lang="uk-UA" sz="8000" dirty="0" smtClean="0"/>
              <a:t>ПКБ-12</a:t>
            </a:r>
            <a:endParaRPr lang="uk-UA" sz="5100" dirty="0" smtClean="0"/>
          </a:p>
          <a:p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3"/>
            <a:ext cx="4176464" cy="4094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320" y="1705535"/>
            <a:ext cx="4484507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5969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нови">
  <a:themeElements>
    <a:clrScheme name="Основи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Основи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снов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76</TotalTime>
  <Words>166</Words>
  <Application>Microsoft Office PowerPoint</Application>
  <PresentationFormat>Екран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Основи</vt:lpstr>
      <vt:lpstr>Про затвердження переліку вибіркових дисциплін  для студентів ІІ, ІІІ курсів  денної та заочної форми навчання  освітньо-професійного ступеня  «фаховий молодший бакалавр»  і для здобувачів освітнього ступеня «бакалавр»  спеціальності 029 Музеєзнавство, пам’яткознавство</vt:lpstr>
      <vt:lpstr>Вибір дисциплін  здобувачами освіти  на 2024-2025 н.р.</vt:lpstr>
      <vt:lpstr>012 дошкільна освіта денна форма навчання</vt:lpstr>
      <vt:lpstr>012 дошкільна освіта заочна форма навчання ДШЗ-11</vt:lpstr>
      <vt:lpstr>012 дошкільна освіта заочна форма навчання ДШЗ-12</vt:lpstr>
      <vt:lpstr>012 дошкільна освіта заочна форма навчання ДШЗ-13</vt:lpstr>
      <vt:lpstr>013 початкова освіта</vt:lpstr>
      <vt:lpstr>231 соціальна робота</vt:lpstr>
      <vt:lpstr>101 Екологія</vt:lpstr>
      <vt:lpstr>122 КОМП’ЮТЕРНІ НАУКИ ПКК-11</vt:lpstr>
      <vt:lpstr>122 КОМП’ЮТЕРНІ НАУКИ ПКК-21</vt:lpstr>
      <vt:lpstr>029 МУЗЕЄЗНАВСТВО, ПАМ’ЯТКОЗНАВСТВО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затвердження переліку вибіркових дисциплін  для студентів ІІ, ІІІ курсів денної та заочної форми навчання освітньо-професійного ступеня  «фаховий молодший бакалавр»  і для здобувачів освітнього ступеня «бакалавр» спеціальності 029 Музеєзнавство, пам’яткознавство</dc:title>
  <dc:creator>Sara Yasmeen (Wipro Technologies)</dc:creator>
  <cp:lastModifiedBy>User</cp:lastModifiedBy>
  <cp:revision>27</cp:revision>
  <dcterms:created xsi:type="dcterms:W3CDTF">2010-02-23T11:30:32Z</dcterms:created>
  <dcterms:modified xsi:type="dcterms:W3CDTF">2024-03-17T12:59:08Z</dcterms:modified>
</cp:coreProperties>
</file>