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82" r:id="rId13"/>
    <p:sldId id="267" r:id="rId14"/>
    <p:sldId id="268" r:id="rId15"/>
    <p:sldId id="277" r:id="rId16"/>
    <p:sldId id="278" r:id="rId17"/>
    <p:sldId id="270" r:id="rId18"/>
    <p:sldId id="279" r:id="rId19"/>
    <p:sldId id="280" r:id="rId20"/>
    <p:sldId id="273" r:id="rId21"/>
    <p:sldId id="274" r:id="rId22"/>
    <p:sldId id="275" r:id="rId23"/>
    <p:sldId id="281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87755102040816E-2"/>
          <c:y val="4.9029418553951112E-2"/>
          <c:w val="0.68209692538432698"/>
          <c:h val="0.85463202441714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позитивні 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негативні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власний варіант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72832"/>
        <c:axId val="127209984"/>
      </c:barChart>
      <c:catAx>
        <c:axId val="129272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27209984"/>
        <c:crosses val="autoZero"/>
        <c:auto val="1"/>
        <c:lblAlgn val="ctr"/>
        <c:lblOffset val="100"/>
        <c:noMultiLvlLbl val="0"/>
      </c:catAx>
      <c:valAx>
        <c:axId val="12720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272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2715582904507"/>
          <c:y val="0.40492949605659612"/>
          <c:w val="0.20720728825554477"/>
          <c:h val="0.393596180806565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так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ні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інша відповідь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154560"/>
        <c:axId val="127212288"/>
      </c:barChart>
      <c:catAx>
        <c:axId val="129154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27212288"/>
        <c:crosses val="autoZero"/>
        <c:auto val="1"/>
        <c:lblAlgn val="ctr"/>
        <c:lblOffset val="100"/>
        <c:noMultiLvlLbl val="0"/>
      </c:catAx>
      <c:valAx>
        <c:axId val="12721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15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71318087492657"/>
          <c:y val="0.39191752594993584"/>
          <c:w val="0.2257656656710689"/>
          <c:h val="0.39430440768532277"/>
        </c:manualLayout>
      </c:layout>
      <c:overlay val="0"/>
      <c:txPr>
        <a:bodyPr/>
        <a:lstStyle/>
        <a:p>
          <a:pPr>
            <a:defRPr sz="2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16105493380678E-2"/>
          <c:y val="4.019310202953643E-2"/>
          <c:w val="0.67292138975853755"/>
          <c:h val="0.85822541684251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так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 - 11</c:v>
                </c:pt>
                <c:pt idx="1">
                  <c:v>ШКВ - 12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93.75</c:v>
                </c:pt>
                <c:pt idx="1">
                  <c:v>95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ні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 - 11</c:v>
                </c:pt>
                <c:pt idx="1">
                  <c:v>ШКВ - 12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6.25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інша відповідь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 - 11</c:v>
                </c:pt>
                <c:pt idx="1">
                  <c:v>ШКВ - 12</c:v>
                </c:pt>
                <c:pt idx="2">
                  <c:v>ДШС-11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71808"/>
        <c:axId val="128967808"/>
      </c:barChart>
      <c:catAx>
        <c:axId val="129271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28967808"/>
        <c:crosses val="autoZero"/>
        <c:auto val="1"/>
        <c:lblAlgn val="ctr"/>
        <c:lblOffset val="100"/>
        <c:noMultiLvlLbl val="0"/>
      </c:catAx>
      <c:valAx>
        <c:axId val="12896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27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85063634291749"/>
          <c:y val="0.39549415256813331"/>
          <c:w val="0.24414936365708254"/>
          <c:h val="0.374205622363622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так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93.75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ні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недостатньо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6.25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73344"/>
        <c:axId val="128970112"/>
      </c:barChart>
      <c:catAx>
        <c:axId val="129273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28970112"/>
        <c:crosses val="autoZero"/>
        <c:auto val="1"/>
        <c:lblAlgn val="ctr"/>
        <c:lblOffset val="100"/>
        <c:noMultiLvlLbl val="0"/>
      </c:catAx>
      <c:valAx>
        <c:axId val="12897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27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8711533049628"/>
          <c:y val="0.38355823437379771"/>
          <c:w val="0.22692487313433587"/>
          <c:h val="0.40487050193644358"/>
        </c:manualLayout>
      </c:layout>
      <c:overlay val="0"/>
      <c:txPr>
        <a:bodyPr/>
        <a:lstStyle/>
        <a:p>
          <a:pPr>
            <a:defRPr sz="2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дистанційна (online)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18.75</c:v>
                </c:pt>
                <c:pt idx="1">
                  <c:v>18.75</c:v>
                </c:pt>
                <c:pt idx="2">
                  <c:v>38.89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 аудиторії (offline)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81.25</c:v>
                </c:pt>
                <c:pt idx="1">
                  <c:v>81.25</c:v>
                </c:pt>
                <c:pt idx="2">
                  <c:v>61.11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29504"/>
        <c:axId val="128972416"/>
      </c:barChart>
      <c:catAx>
        <c:axId val="129429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28972416"/>
        <c:crosses val="autoZero"/>
        <c:auto val="1"/>
        <c:lblAlgn val="ctr"/>
        <c:lblOffset val="100"/>
        <c:noMultiLvlLbl val="0"/>
      </c:catAx>
      <c:valAx>
        <c:axId val="12897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42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96004081612431"/>
          <c:y val="0.36161197209780777"/>
          <c:w val="0.25860370713440095"/>
          <c:h val="0.32585016207944911"/>
        </c:manualLayout>
      </c:layout>
      <c:overlay val="0"/>
      <c:txPr>
        <a:bodyPr/>
        <a:lstStyle/>
        <a:p>
          <a:pPr>
            <a:defRPr sz="2000"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так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100</c:v>
                </c:pt>
                <c:pt idx="1">
                  <c:v>93.75</c:v>
                </c:pt>
                <c:pt idx="2">
                  <c:v>94.4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ні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не завжди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0</c:v>
                </c:pt>
                <c:pt idx="1">
                  <c:v>6.25</c:v>
                </c:pt>
                <c:pt idx="2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25920"/>
        <c:axId val="135184384"/>
      </c:barChart>
      <c:catAx>
        <c:axId val="129425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35184384"/>
        <c:crosses val="autoZero"/>
        <c:auto val="1"/>
        <c:lblAlgn val="ctr"/>
        <c:lblOffset val="100"/>
        <c:noMultiLvlLbl val="0"/>
      </c:catAx>
      <c:valAx>
        <c:axId val="13518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4259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Microsoft Teams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Zoom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Moodle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25408"/>
        <c:axId val="135186688"/>
      </c:barChart>
      <c:catAx>
        <c:axId val="12942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35186688"/>
        <c:crosses val="autoZero"/>
        <c:auto val="1"/>
        <c:lblAlgn val="ctr"/>
        <c:lblOffset val="100"/>
        <c:noMultiLvlLbl val="0"/>
      </c:catAx>
      <c:valAx>
        <c:axId val="135186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425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43246268841546"/>
          <c:y val="0.33420167820859409"/>
          <c:w val="0.24113128526210986"/>
          <c:h val="0.44427683189522149"/>
        </c:manualLayout>
      </c:layout>
      <c:overlay val="0"/>
      <c:txPr>
        <a:bodyPr/>
        <a:lstStyle/>
        <a:p>
          <a:pPr>
            <a:defRPr sz="2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так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37.5</c:v>
                </c:pt>
                <c:pt idx="2">
                  <c:v>27.8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ні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100</c:v>
                </c:pt>
                <c:pt idx="1">
                  <c:v>62.5</c:v>
                </c:pt>
                <c:pt idx="2">
                  <c:v>72.2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26432"/>
        <c:axId val="135188992"/>
      </c:barChart>
      <c:catAx>
        <c:axId val="129426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35188992"/>
        <c:crosses val="autoZero"/>
        <c:auto val="1"/>
        <c:lblAlgn val="ctr"/>
        <c:lblOffset val="100"/>
        <c:noMultiLvlLbl val="0"/>
      </c:catAx>
      <c:valAx>
        <c:axId val="13518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426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так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12.5</c:v>
                </c:pt>
                <c:pt idx="2">
                  <c:v>5.6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ні</c:v>
                </c:pt>
              </c:strCache>
            </c:strRef>
          </c:tx>
          <c:invertIfNegative val="0"/>
          <c:cat>
            <c:strRef>
              <c:f>Аркуш1!$A$2:$A$4</c:f>
              <c:strCache>
                <c:ptCount val="3"/>
                <c:pt idx="0">
                  <c:v>ШКВ-11</c:v>
                </c:pt>
                <c:pt idx="1">
                  <c:v>ШКВ-12</c:v>
                </c:pt>
                <c:pt idx="2">
                  <c:v>ДШС-11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100</c:v>
                </c:pt>
                <c:pt idx="1">
                  <c:v>87.5</c:v>
                </c:pt>
                <c:pt idx="2">
                  <c:v>94.5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553600"/>
        <c:axId val="135190144"/>
      </c:barChart>
      <c:catAx>
        <c:axId val="166553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35190144"/>
        <c:crosses val="autoZero"/>
        <c:auto val="1"/>
        <c:lblAlgn val="ctr"/>
        <c:lblOffset val="100"/>
        <c:noMultiLvlLbl val="0"/>
      </c:catAx>
      <c:valAx>
        <c:axId val="13519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5536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24.12.2021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208912" cy="283574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>ЗВІТ </a:t>
            </a:r>
            <a:br>
              <a:rPr lang="uk-UA" sz="3600" dirty="0" smtClean="0"/>
            </a:br>
            <a:r>
              <a:rPr lang="uk-UA" sz="3600" dirty="0" smtClean="0"/>
              <a:t>про опитування здобувачів фахової </a:t>
            </a:r>
            <a:r>
              <a:rPr lang="uk-UA" sz="3600" dirty="0" err="1" smtClean="0"/>
              <a:t>передвищої</a:t>
            </a:r>
            <a:r>
              <a:rPr lang="uk-UA" sz="3600" dirty="0" smtClean="0"/>
              <a:t> освіти в </a:t>
            </a:r>
            <a:r>
              <a:rPr lang="uk-UA" sz="3600" dirty="0"/>
              <a:t>умовах дистанційної форми навчання: </a:t>
            </a:r>
            <a:r>
              <a:rPr lang="uk-UA" sz="3600" dirty="0" smtClean="0"/>
              <a:t>проблеми</a:t>
            </a:r>
            <a:r>
              <a:rPr lang="uk-UA" sz="3600" dirty="0"/>
              <a:t> </a:t>
            </a:r>
            <a:r>
              <a:rPr lang="uk-UA" sz="3600" dirty="0" smtClean="0"/>
              <a:t>та  </a:t>
            </a:r>
            <a:r>
              <a:rPr lang="uk-UA" sz="3600" dirty="0" smtClean="0"/>
              <a:t>перспективи</a:t>
            </a:r>
            <a:br>
              <a:rPr lang="uk-UA" sz="3600" dirty="0" smtClean="0"/>
            </a:br>
            <a:r>
              <a:rPr lang="uk-UA" sz="3600" dirty="0" smtClean="0"/>
              <a:t>в 2020 році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5363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</a:rPr>
              <a:t>4.</a:t>
            </a:r>
            <a:r>
              <a:rPr lang="ru-RU" dirty="0"/>
              <a:t>	</a:t>
            </a:r>
            <a:r>
              <a:rPr lang="ru-RU" b="1" dirty="0" err="1">
                <a:solidFill>
                  <a:schemeClr val="tx1"/>
                </a:solidFill>
              </a:rPr>
              <a:t>Чи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отримуєте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необхідну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інформацію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керівника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академічної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групи</a:t>
            </a:r>
            <a:r>
              <a:rPr lang="ru-RU" b="1" dirty="0">
                <a:solidFill>
                  <a:schemeClr val="tx1"/>
                </a:solidFill>
              </a:rPr>
              <a:t>?</a:t>
            </a:r>
            <a:endParaRPr lang="uk-U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2726073"/>
              </p:ext>
            </p:extLst>
          </p:nvPr>
        </p:nvGraphicFramePr>
        <p:xfrm>
          <a:off x="457200" y="1556792"/>
          <a:ext cx="7931224" cy="491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15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31224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5.</a:t>
            </a:r>
            <a:r>
              <a:rPr lang="ru-RU" dirty="0"/>
              <a:t>	</a:t>
            </a:r>
            <a:r>
              <a:rPr lang="ru-RU" b="1" dirty="0">
                <a:solidFill>
                  <a:schemeClr val="tx1"/>
                </a:solidFill>
              </a:rPr>
              <a:t>Яка форма </a:t>
            </a:r>
            <a:r>
              <a:rPr lang="ru-RU" b="1" dirty="0" err="1">
                <a:solidFill>
                  <a:schemeClr val="tx1"/>
                </a:solidFill>
              </a:rPr>
              <a:t>навчання</a:t>
            </a:r>
            <a:r>
              <a:rPr lang="ru-RU" b="1" dirty="0">
                <a:solidFill>
                  <a:schemeClr val="tx1"/>
                </a:solidFill>
              </a:rPr>
              <a:t> Вам </a:t>
            </a:r>
            <a:r>
              <a:rPr lang="ru-RU" b="1" dirty="0" err="1">
                <a:solidFill>
                  <a:schemeClr val="tx1"/>
                </a:solidFill>
              </a:rPr>
              <a:t>подобається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більше</a:t>
            </a:r>
            <a:r>
              <a:rPr lang="ru-RU" b="1" dirty="0">
                <a:solidFill>
                  <a:schemeClr val="tx1"/>
                </a:solidFill>
              </a:rPr>
              <a:t>?</a:t>
            </a:r>
            <a:endParaRPr lang="uk-U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70482942"/>
              </p:ext>
            </p:extLst>
          </p:nvPr>
        </p:nvGraphicFramePr>
        <p:xfrm>
          <a:off x="457200" y="1556792"/>
          <a:ext cx="8075240" cy="491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19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6.	Чи маєте можливість працювати дистанційно (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наявність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Internet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та технічних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засобів</a:t>
            </a:r>
            <a:r>
              <a:rPr lang="uk-UA" b="1" dirty="0" smtClean="0">
                <a:solidFill>
                  <a:schemeClr val="tx1"/>
                </a:solidFill>
              </a:rPr>
              <a:t>)?</a:t>
            </a:r>
            <a:endParaRPr lang="uk-U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8817522"/>
              </p:ext>
            </p:extLst>
          </p:nvPr>
        </p:nvGraphicFramePr>
        <p:xfrm>
          <a:off x="457200" y="1484785"/>
          <a:ext cx="81472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59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7.	На </a:t>
            </a:r>
            <a:r>
              <a:rPr lang="ru-RU" b="1" dirty="0" err="1">
                <a:solidFill>
                  <a:schemeClr val="tx1"/>
                </a:solidFill>
              </a:rPr>
              <a:t>якій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платформі</a:t>
            </a:r>
            <a:r>
              <a:rPr lang="ru-RU" b="1" dirty="0">
                <a:solidFill>
                  <a:schemeClr val="tx1"/>
                </a:solidFill>
              </a:rPr>
              <a:t> Вам </a:t>
            </a:r>
            <a:r>
              <a:rPr lang="ru-RU" b="1" dirty="0" err="1">
                <a:solidFill>
                  <a:schemeClr val="tx1"/>
                </a:solidFill>
              </a:rPr>
              <a:t>зручніше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працювати</a:t>
            </a:r>
            <a:r>
              <a:rPr lang="ru-RU" b="1" dirty="0">
                <a:solidFill>
                  <a:schemeClr val="tx1"/>
                </a:solidFill>
              </a:rPr>
              <a:t>?</a:t>
            </a:r>
            <a:endParaRPr lang="uk-U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260708"/>
              </p:ext>
            </p:extLst>
          </p:nvPr>
        </p:nvGraphicFramePr>
        <p:xfrm>
          <a:off x="457200" y="1484784"/>
          <a:ext cx="80752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88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8.	</a:t>
            </a:r>
            <a:r>
              <a:rPr lang="ru-RU" sz="2400" b="1" dirty="0" err="1">
                <a:solidFill>
                  <a:schemeClr val="tx1"/>
                </a:solidFill>
              </a:rPr>
              <a:t>Чи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виникають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труднощі</a:t>
            </a:r>
            <a:r>
              <a:rPr lang="ru-RU" sz="2400" b="1" dirty="0">
                <a:solidFill>
                  <a:schemeClr val="tx1"/>
                </a:solidFill>
              </a:rPr>
              <a:t> при </a:t>
            </a:r>
            <a:r>
              <a:rPr lang="ru-RU" sz="2400" b="1" dirty="0" err="1">
                <a:solidFill>
                  <a:schemeClr val="tx1"/>
                </a:solidFill>
              </a:rPr>
              <a:t>дистанційному</a:t>
            </a:r>
            <a:r>
              <a:rPr lang="ru-RU" sz="2400" b="1" dirty="0">
                <a:solidFill>
                  <a:schemeClr val="tx1"/>
                </a:solidFill>
              </a:rPr>
              <a:t>  </a:t>
            </a:r>
            <a:r>
              <a:rPr lang="ru-RU" sz="2400" b="1" dirty="0" err="1">
                <a:solidFill>
                  <a:schemeClr val="tx1"/>
                </a:solidFill>
              </a:rPr>
              <a:t>вивченні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навчальних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дисциплін</a:t>
            </a:r>
            <a:r>
              <a:rPr lang="ru-RU" sz="2400" b="1" dirty="0">
                <a:solidFill>
                  <a:schemeClr val="tx1"/>
                </a:solidFill>
              </a:rPr>
              <a:t> (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якщо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так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зазначте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яких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саме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дисциплін</a:t>
            </a:r>
            <a:r>
              <a:rPr lang="ru-RU" sz="2400" b="1" dirty="0">
                <a:solidFill>
                  <a:schemeClr val="tx1"/>
                </a:solidFill>
              </a:rPr>
              <a:t>)?:</a:t>
            </a:r>
            <a:endParaRPr lang="uk-UA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9647278"/>
              </p:ext>
            </p:extLst>
          </p:nvPr>
        </p:nvGraphicFramePr>
        <p:xfrm>
          <a:off x="457200" y="1628800"/>
          <a:ext cx="8003232" cy="484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97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8516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Дисципліни, при вивченні яких у студентів виникають труднощі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2506960"/>
          </a:xfrm>
        </p:spPr>
        <p:txBody>
          <a:bodyPr/>
          <a:lstStyle/>
          <a:p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endParaRPr lang="ru-RU" dirty="0"/>
          </a:p>
          <a:p>
            <a:r>
              <a:rPr lang="ru-RU" dirty="0"/>
              <a:t>Методика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smtClean="0"/>
              <a:t>математики</a:t>
            </a:r>
            <a:endParaRPr lang="ru-RU" dirty="0"/>
          </a:p>
          <a:p>
            <a:r>
              <a:rPr lang="ru-RU" dirty="0"/>
              <a:t>БЖД та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232473" cy="2074912"/>
          </a:xfrm>
        </p:spPr>
        <p:txBody>
          <a:bodyPr>
            <a:normAutofit/>
          </a:bodyPr>
          <a:lstStyle/>
          <a:p>
            <a:r>
              <a:rPr lang="uk-UA" dirty="0"/>
              <a:t>«Теорія та історія соціального виховання»,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Загальна педагогіка»,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Сучасні інформаційні технології»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uk-UA" sz="2400" dirty="0" smtClean="0"/>
              <a:t>Початкова освіта</a:t>
            </a:r>
            <a:endParaRPr lang="uk-UA" sz="2400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400" dirty="0" smtClean="0"/>
              <a:t>Соціальна робота</a:t>
            </a:r>
            <a:endParaRPr lang="uk-UA" sz="24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3347864" y="4657304"/>
            <a:ext cx="48245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rgbClr val="7030A0"/>
                </a:solidFill>
              </a:rPr>
              <a:t>Причини: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-  </a:t>
            </a:r>
            <a:r>
              <a:rPr lang="ru-RU" sz="2000" b="1" dirty="0" err="1">
                <a:solidFill>
                  <a:srgbClr val="7030A0"/>
                </a:solidFill>
              </a:rPr>
              <a:t>багато</a:t>
            </a:r>
            <a:r>
              <a:rPr lang="ru-RU" sz="2000" b="1" dirty="0">
                <a:solidFill>
                  <a:srgbClr val="7030A0"/>
                </a:solidFill>
              </a:rPr>
              <a:t>  </a:t>
            </a:r>
            <a:r>
              <a:rPr lang="ru-RU" sz="2000" b="1" dirty="0" err="1">
                <a:solidFill>
                  <a:srgbClr val="7030A0"/>
                </a:solidFill>
              </a:rPr>
              <a:t>домашнього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b="1" dirty="0" err="1">
                <a:solidFill>
                  <a:srgbClr val="7030A0"/>
                </a:solidFill>
              </a:rPr>
              <a:t>завдання</a:t>
            </a:r>
            <a:r>
              <a:rPr lang="ru-RU" sz="2000" b="1" dirty="0">
                <a:solidFill>
                  <a:srgbClr val="7030A0"/>
                </a:solidFill>
              </a:rPr>
              <a:t>; 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- </a:t>
            </a:r>
            <a:r>
              <a:rPr lang="ru-RU" sz="2000" b="1" dirty="0" err="1">
                <a:solidFill>
                  <a:srgbClr val="7030A0"/>
                </a:solidFill>
              </a:rPr>
              <a:t>швидкість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інтернету</a:t>
            </a:r>
            <a:r>
              <a:rPr lang="ru-RU" sz="2000" b="1" dirty="0" smtClean="0">
                <a:solidFill>
                  <a:srgbClr val="7030A0"/>
                </a:solidFill>
              </a:rPr>
              <a:t>;</a:t>
            </a:r>
            <a:endParaRPr lang="ru-RU" sz="2000" b="1" dirty="0">
              <a:solidFill>
                <a:srgbClr val="7030A0"/>
              </a:solidFill>
            </a:endParaRPr>
          </a:p>
          <a:p>
            <a:r>
              <a:rPr lang="ru-RU" sz="2000" b="1" dirty="0">
                <a:solidFill>
                  <a:srgbClr val="7030A0"/>
                </a:solidFill>
              </a:rPr>
              <a:t>- не все </a:t>
            </a:r>
            <a:r>
              <a:rPr lang="ru-RU" sz="2000" b="1" dirty="0" err="1" smtClean="0">
                <a:solidFill>
                  <a:srgbClr val="7030A0"/>
                </a:solidFill>
              </a:rPr>
              <a:t>зрозуміло</a:t>
            </a:r>
            <a:r>
              <a:rPr lang="ru-RU" sz="2000" b="1" dirty="0" smtClean="0">
                <a:solidFill>
                  <a:srgbClr val="7030A0"/>
                </a:solidFill>
              </a:rPr>
              <a:t>;</a:t>
            </a:r>
            <a:endParaRPr lang="ru-RU" sz="2000" b="1" dirty="0">
              <a:solidFill>
                <a:srgbClr val="7030A0"/>
              </a:solidFill>
            </a:endParaRPr>
          </a:p>
          <a:p>
            <a:r>
              <a:rPr lang="ru-RU" sz="2000" b="1" dirty="0">
                <a:solidFill>
                  <a:srgbClr val="7030A0"/>
                </a:solidFill>
              </a:rPr>
              <a:t>- </a:t>
            </a:r>
            <a:r>
              <a:rPr lang="ru-RU" sz="2000" b="1" dirty="0" err="1">
                <a:solidFill>
                  <a:srgbClr val="7030A0"/>
                </a:solidFill>
              </a:rPr>
              <a:t>багато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інформації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9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 animBg="1"/>
      <p:bldP spid="6" grpId="0" build="p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9.	З </a:t>
            </a:r>
            <a:r>
              <a:rPr lang="ru-RU" sz="2400" b="1" dirty="0" err="1">
                <a:solidFill>
                  <a:srgbClr val="FF0000"/>
                </a:solidFill>
              </a:rPr>
              <a:t>якими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труднощами</a:t>
            </a:r>
            <a:r>
              <a:rPr lang="ru-RU" sz="2400" b="1" dirty="0">
                <a:solidFill>
                  <a:srgbClr val="FF0000"/>
                </a:solidFill>
              </a:rPr>
              <a:t> Ви </a:t>
            </a:r>
            <a:r>
              <a:rPr lang="ru-RU" sz="2400" b="1" dirty="0" err="1">
                <a:solidFill>
                  <a:srgbClr val="FF0000"/>
                </a:solidFill>
              </a:rPr>
              <a:t>зіткнулись</a:t>
            </a:r>
            <a:r>
              <a:rPr lang="ru-RU" sz="2400" b="1" dirty="0">
                <a:solidFill>
                  <a:srgbClr val="FF0000"/>
                </a:solidFill>
              </a:rPr>
              <a:t>, коли </a:t>
            </a:r>
            <a:r>
              <a:rPr lang="ru-RU" sz="2400" b="1" dirty="0" err="1">
                <a:solidFill>
                  <a:srgbClr val="FF0000"/>
                </a:solidFill>
              </a:rPr>
              <a:t>перейшли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 </a:t>
            </a:r>
            <a:r>
              <a:rPr lang="ru-RU" sz="2400" b="1" dirty="0" err="1">
                <a:solidFill>
                  <a:srgbClr val="FF0000"/>
                </a:solidFill>
              </a:rPr>
              <a:t>дистанційну</a:t>
            </a:r>
            <a:r>
              <a:rPr lang="ru-RU" sz="2400" b="1" dirty="0">
                <a:solidFill>
                  <a:srgbClr val="FF0000"/>
                </a:solidFill>
              </a:rPr>
              <a:t> форму </a:t>
            </a:r>
            <a:r>
              <a:rPr lang="ru-RU" sz="2400" b="1" dirty="0" err="1">
                <a:solidFill>
                  <a:srgbClr val="FF0000"/>
                </a:solidFill>
              </a:rPr>
              <a:t>роботи</a:t>
            </a:r>
            <a:r>
              <a:rPr lang="ru-RU" sz="2400" b="1" dirty="0">
                <a:solidFill>
                  <a:srgbClr val="FF0000"/>
                </a:solidFill>
              </a:rPr>
              <a:t>?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2"/>
          </p:nvPr>
        </p:nvSpPr>
        <p:spPr>
          <a:xfrm>
            <a:off x="179512" y="1988840"/>
            <a:ext cx="3935288" cy="460851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проблеми з мережею </a:t>
            </a:r>
            <a:r>
              <a:rPr lang="en-US" dirty="0" smtClean="0"/>
              <a:t>Internet; </a:t>
            </a:r>
            <a:endParaRPr lang="uk-UA" dirty="0" smtClean="0"/>
          </a:p>
          <a:p>
            <a:r>
              <a:rPr lang="uk-UA" dirty="0" smtClean="0"/>
              <a:t>проблеми з технічними засобами; </a:t>
            </a:r>
          </a:p>
          <a:p>
            <a:r>
              <a:rPr lang="uk-UA" dirty="0" smtClean="0"/>
              <a:t>відсутність живого контакту з викладачами спричиняє незручності та непорозуміння у тому, які саме завдання та як потрібно виконувати; </a:t>
            </a:r>
          </a:p>
          <a:p>
            <a:r>
              <a:rPr lang="uk-UA" dirty="0" smtClean="0"/>
              <a:t>складність вивчення у дистанційному режими дисциплін практичного характеру</a:t>
            </a:r>
          </a:p>
          <a:p>
            <a:r>
              <a:rPr lang="uk-UA" dirty="0"/>
              <a:t>дуже багато самостійної роботи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4"/>
          </p:nvPr>
        </p:nvSpPr>
        <p:spPr>
          <a:xfrm>
            <a:off x="4067944" y="2060848"/>
            <a:ext cx="4680520" cy="439248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/>
              <a:t>включити</a:t>
            </a:r>
            <a:r>
              <a:rPr lang="ru-RU" dirty="0"/>
              <a:t> в </a:t>
            </a:r>
            <a:r>
              <a:rPr lang="ru-RU" dirty="0" err="1"/>
              <a:t>дистанційну</a:t>
            </a:r>
            <a:r>
              <a:rPr lang="ru-RU" dirty="0"/>
              <a:t> форму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не </a:t>
            </a:r>
            <a:r>
              <a:rPr lang="ru-RU" dirty="0" err="1"/>
              <a:t>звично</a:t>
            </a:r>
            <a:r>
              <a:rPr lang="ru-RU" dirty="0"/>
              <a:t> і </a:t>
            </a:r>
            <a:r>
              <a:rPr lang="ru-RU" dirty="0" err="1"/>
              <a:t>незручно</a:t>
            </a:r>
            <a:r>
              <a:rPr lang="ru-RU" dirty="0"/>
              <a:t>! </a:t>
            </a:r>
          </a:p>
          <a:p>
            <a:r>
              <a:rPr lang="ru-RU" dirty="0" err="1" smtClean="0"/>
              <a:t>перебиває</a:t>
            </a:r>
            <a:r>
              <a:rPr lang="ru-RU" dirty="0" smtClean="0"/>
              <a:t> </a:t>
            </a:r>
            <a:r>
              <a:rPr lang="ru-RU" dirty="0" err="1"/>
              <a:t>Інтернет</a:t>
            </a:r>
            <a:r>
              <a:rPr lang="ru-RU" dirty="0"/>
              <a:t>.</a:t>
            </a:r>
          </a:p>
          <a:p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/>
              <a:t>моменти</a:t>
            </a:r>
            <a:endParaRPr lang="ru-RU" dirty="0"/>
          </a:p>
          <a:p>
            <a:r>
              <a:rPr lang="ru-RU" dirty="0" err="1" smtClean="0"/>
              <a:t>вимикають</a:t>
            </a:r>
            <a:r>
              <a:rPr lang="ru-RU" dirty="0" smtClean="0"/>
              <a:t> </a:t>
            </a:r>
            <a:r>
              <a:rPr lang="ru-RU" dirty="0" err="1"/>
              <a:t>світло</a:t>
            </a:r>
            <a:endParaRPr lang="ru-RU" dirty="0"/>
          </a:p>
          <a:p>
            <a:r>
              <a:rPr lang="ru-RU" dirty="0" err="1" smtClean="0"/>
              <a:t>поганий</a:t>
            </a:r>
            <a:r>
              <a:rPr lang="ru-RU" dirty="0" smtClean="0"/>
              <a:t> </a:t>
            </a:r>
            <a:r>
              <a:rPr lang="ru-RU" dirty="0" err="1"/>
              <a:t>інтернет</a:t>
            </a:r>
            <a:endParaRPr lang="ru-RU" dirty="0"/>
          </a:p>
          <a:p>
            <a:r>
              <a:rPr lang="ru-RU" dirty="0" smtClean="0"/>
              <a:t>не </a:t>
            </a:r>
            <a:r>
              <a:rPr lang="ru-RU" dirty="0" err="1"/>
              <a:t>вмикається</a:t>
            </a:r>
            <a:r>
              <a:rPr lang="ru-RU" dirty="0"/>
              <a:t> камера</a:t>
            </a:r>
          </a:p>
          <a:p>
            <a:r>
              <a:rPr lang="ru-RU" dirty="0" err="1" smtClean="0"/>
              <a:t>лінощі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байдикувати</a:t>
            </a:r>
            <a:r>
              <a:rPr lang="ru-RU" dirty="0"/>
              <a:t>.</a:t>
            </a:r>
          </a:p>
          <a:p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err="1">
                <a:solidFill>
                  <a:srgbClr val="FF0000"/>
                </a:solidFill>
              </a:rPr>
              <a:t>було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труднощів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-  5 ст.</a:t>
            </a:r>
            <a:endParaRPr lang="ru-RU" b="1" dirty="0">
              <a:solidFill>
                <a:srgbClr val="FF0000"/>
              </a:solidFill>
            </a:endParaRPr>
          </a:p>
          <a:p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"/>
          </p:nvPr>
        </p:nvSpPr>
        <p:spPr>
          <a:xfrm>
            <a:off x="467544" y="1340768"/>
            <a:ext cx="3657600" cy="658368"/>
          </a:xfrm>
        </p:spPr>
        <p:txBody>
          <a:bodyPr/>
          <a:lstStyle/>
          <a:p>
            <a:pPr algn="ctr"/>
            <a:r>
              <a:rPr lang="uk-UA" sz="2400" dirty="0" smtClean="0"/>
              <a:t>Початкова освіта</a:t>
            </a:r>
            <a:endParaRPr lang="uk-UA" sz="2400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3"/>
          </p:nvPr>
        </p:nvSpPr>
        <p:spPr>
          <a:xfrm>
            <a:off x="4283968" y="1340768"/>
            <a:ext cx="3657600" cy="658368"/>
          </a:xfrm>
        </p:spPr>
        <p:txBody>
          <a:bodyPr/>
          <a:lstStyle/>
          <a:p>
            <a:pPr algn="ctr"/>
            <a:r>
              <a:rPr lang="uk-UA" sz="2400" dirty="0" smtClean="0"/>
              <a:t>Соціальна робота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9550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 animBg="1"/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10.	</a:t>
            </a:r>
            <a:r>
              <a:rPr lang="ru-RU" sz="2400" b="1" dirty="0" err="1">
                <a:solidFill>
                  <a:schemeClr val="tx1"/>
                </a:solidFill>
              </a:rPr>
              <a:t>Чи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відчуваєте</a:t>
            </a:r>
            <a:r>
              <a:rPr lang="ru-RU" sz="2400" b="1" dirty="0">
                <a:solidFill>
                  <a:schemeClr val="tx1"/>
                </a:solidFill>
              </a:rPr>
              <a:t> брак </a:t>
            </a:r>
            <a:r>
              <a:rPr lang="ru-RU" sz="2400" b="1" dirty="0" err="1">
                <a:solidFill>
                  <a:schemeClr val="tx1"/>
                </a:solidFill>
              </a:rPr>
              <a:t>навчальних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матеріалів</a:t>
            </a:r>
            <a:r>
              <a:rPr lang="ru-RU" sz="2400" b="1" dirty="0">
                <a:solidFill>
                  <a:schemeClr val="tx1"/>
                </a:solidFill>
              </a:rPr>
              <a:t> для  </a:t>
            </a:r>
            <a:r>
              <a:rPr lang="ru-RU" sz="2400" b="1" dirty="0" err="1">
                <a:solidFill>
                  <a:schemeClr val="tx1"/>
                </a:solidFill>
              </a:rPr>
              <a:t>підготовки</a:t>
            </a:r>
            <a:r>
              <a:rPr lang="ru-RU" sz="2400" b="1" dirty="0">
                <a:solidFill>
                  <a:schemeClr val="tx1"/>
                </a:solidFill>
              </a:rPr>
              <a:t> до занять?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ru-RU" sz="2400" b="1" dirty="0" err="1">
                <a:solidFill>
                  <a:schemeClr val="tx1"/>
                </a:solidFill>
              </a:rPr>
              <a:t>якщо</a:t>
            </a:r>
            <a:r>
              <a:rPr lang="ru-RU" sz="2400" b="1" dirty="0">
                <a:solidFill>
                  <a:schemeClr val="tx1"/>
                </a:solidFill>
              </a:rPr>
              <a:t> так </a:t>
            </a:r>
            <a:r>
              <a:rPr lang="ru-RU" sz="2400" b="1" dirty="0" err="1">
                <a:solidFill>
                  <a:schemeClr val="tx1"/>
                </a:solidFill>
              </a:rPr>
              <a:t>зазначте</a:t>
            </a:r>
            <a:r>
              <a:rPr lang="ru-RU" sz="2400" b="1" dirty="0">
                <a:solidFill>
                  <a:schemeClr val="tx1"/>
                </a:solidFill>
              </a:rPr>
              <a:t>, з </a:t>
            </a:r>
            <a:r>
              <a:rPr lang="ru-RU" sz="2400" b="1" dirty="0" err="1">
                <a:solidFill>
                  <a:schemeClr val="tx1"/>
                </a:solidFill>
              </a:rPr>
              <a:t>яких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саме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дисциплін</a:t>
            </a:r>
            <a:r>
              <a:rPr lang="ru-RU" sz="2400" b="1" dirty="0" smtClean="0">
                <a:solidFill>
                  <a:schemeClr val="tx1"/>
                </a:solidFill>
              </a:rPr>
              <a:t>)?:</a:t>
            </a:r>
            <a:endParaRPr lang="uk-UA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5700792"/>
              </p:ext>
            </p:extLst>
          </p:nvPr>
        </p:nvGraphicFramePr>
        <p:xfrm>
          <a:off x="457200" y="1556792"/>
          <a:ext cx="8075240" cy="491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313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851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11.	 </a:t>
            </a:r>
            <a:r>
              <a:rPr lang="ru-RU" b="1" dirty="0" err="1">
                <a:solidFill>
                  <a:schemeClr val="tx1"/>
                </a:solidFill>
              </a:rPr>
              <a:t>Назвіть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дисципліни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Вам </a:t>
            </a:r>
            <a:r>
              <a:rPr lang="ru-RU" b="1" dirty="0" err="1">
                <a:solidFill>
                  <a:srgbClr val="C00000"/>
                </a:solidFill>
              </a:rPr>
              <a:t>подобаються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найбільше</a:t>
            </a:r>
            <a:r>
              <a:rPr lang="ru-RU" b="1" dirty="0">
                <a:solidFill>
                  <a:schemeClr val="tx1"/>
                </a:solidFill>
              </a:rPr>
              <a:t> (2-3):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2"/>
          </p:nvPr>
        </p:nvSpPr>
        <p:spPr>
          <a:xfrm>
            <a:off x="107504" y="1916832"/>
            <a:ext cx="4176464" cy="4824536"/>
          </a:xfrm>
        </p:spPr>
        <p:txBody>
          <a:bodyPr>
            <a:noAutofit/>
          </a:bodyPr>
          <a:lstStyle/>
          <a:p>
            <a:r>
              <a:rPr lang="uk-UA" sz="2000" dirty="0" smtClean="0"/>
              <a:t>Англійська мова;</a:t>
            </a:r>
          </a:p>
          <a:p>
            <a:r>
              <a:rPr lang="uk-UA" sz="2000" dirty="0" smtClean="0"/>
              <a:t> Українська </a:t>
            </a:r>
            <a:r>
              <a:rPr lang="uk-UA" sz="2000" dirty="0"/>
              <a:t>мова  за професійним  спрямуванням; педагогіка; </a:t>
            </a:r>
            <a:endParaRPr lang="uk-UA" sz="2000" dirty="0" smtClean="0"/>
          </a:p>
          <a:p>
            <a:r>
              <a:rPr lang="uk-UA" sz="2000" dirty="0" smtClean="0"/>
              <a:t>Анатомія</a:t>
            </a:r>
            <a:r>
              <a:rPr lang="uk-UA" sz="2000" dirty="0"/>
              <a:t>, фізіологія дітей шкільного віку, </a:t>
            </a:r>
            <a:endParaRPr lang="uk-UA" sz="2000" dirty="0" smtClean="0"/>
          </a:p>
          <a:p>
            <a:r>
              <a:rPr lang="uk-UA" sz="2000" dirty="0" smtClean="0"/>
              <a:t>Вступ </a:t>
            </a:r>
            <a:r>
              <a:rPr lang="uk-UA" sz="2000" dirty="0"/>
              <a:t>до спеціальності, </a:t>
            </a:r>
            <a:endParaRPr lang="uk-UA" sz="2000" dirty="0" smtClean="0"/>
          </a:p>
          <a:p>
            <a:r>
              <a:rPr lang="uk-UA" sz="2000" dirty="0" smtClean="0"/>
              <a:t>Основи </a:t>
            </a:r>
            <a:r>
              <a:rPr lang="uk-UA" sz="2000" dirty="0"/>
              <a:t>початкового курсу математики;  </a:t>
            </a:r>
            <a:endParaRPr lang="uk-UA" sz="2000" dirty="0" smtClean="0"/>
          </a:p>
          <a:p>
            <a:r>
              <a:rPr lang="uk-UA" sz="2000" dirty="0" smtClean="0"/>
              <a:t>Основи </a:t>
            </a:r>
            <a:r>
              <a:rPr lang="uk-UA" sz="2000" dirty="0"/>
              <a:t>ритміки і хореографії з методикою; </a:t>
            </a:r>
            <a:endParaRPr lang="uk-UA" sz="2000" dirty="0" smtClean="0"/>
          </a:p>
          <a:p>
            <a:r>
              <a:rPr lang="uk-UA" sz="2000" dirty="0" smtClean="0"/>
              <a:t>Методика </a:t>
            </a:r>
            <a:r>
              <a:rPr lang="uk-UA" sz="2000" dirty="0"/>
              <a:t>інтегрованого курсу ‘Я досліджую </a:t>
            </a:r>
            <a:r>
              <a:rPr lang="uk-UA" sz="2000" dirty="0" err="1"/>
              <a:t>світ</a:t>
            </a:r>
            <a:r>
              <a:rPr lang="uk-UA" sz="2000" dirty="0" err="1" smtClean="0"/>
              <a:t>’</a:t>
            </a:r>
            <a:endParaRPr lang="uk-UA" sz="2000" dirty="0" smtClean="0"/>
          </a:p>
          <a:p>
            <a:r>
              <a:rPr lang="uk-UA" sz="2000" dirty="0" smtClean="0"/>
              <a:t>Історія України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4"/>
          </p:nvPr>
        </p:nvSpPr>
        <p:spPr>
          <a:xfrm>
            <a:off x="4371974" y="1844824"/>
            <a:ext cx="4376490" cy="4824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Тренінг </a:t>
            </a:r>
            <a:r>
              <a:rPr lang="uk-UA" dirty="0" err="1"/>
              <a:t>комунікативності</a:t>
            </a:r>
            <a:r>
              <a:rPr lang="uk-UA" dirty="0"/>
              <a:t> та креативності – </a:t>
            </a:r>
            <a:r>
              <a:rPr lang="en-US" dirty="0"/>
              <a:t>1</a:t>
            </a:r>
            <a:r>
              <a:rPr lang="uk-UA" dirty="0"/>
              <a:t>2</a:t>
            </a:r>
          </a:p>
          <a:p>
            <a:r>
              <a:rPr lang="ru-RU" dirty="0"/>
              <a:t>- </a:t>
            </a:r>
            <a:r>
              <a:rPr lang="ru-RU" dirty="0" err="1"/>
              <a:t>Вступ</a:t>
            </a:r>
            <a:r>
              <a:rPr lang="ru-RU" dirty="0"/>
              <a:t> до </a:t>
            </a:r>
            <a:r>
              <a:rPr lang="ru-RU" dirty="0" err="1"/>
              <a:t>спеціальності</a:t>
            </a:r>
            <a:r>
              <a:rPr lang="ru-RU" dirty="0"/>
              <a:t> -8</a:t>
            </a:r>
            <a:endParaRPr lang="uk-UA" dirty="0"/>
          </a:p>
          <a:p>
            <a:pPr lvl="0"/>
            <a:r>
              <a:rPr lang="uk-UA" dirty="0"/>
              <a:t>Загальна психологія -  6</a:t>
            </a:r>
          </a:p>
          <a:p>
            <a:r>
              <a:rPr lang="ru-RU" dirty="0"/>
              <a:t>- </a:t>
            </a:r>
            <a:r>
              <a:rPr lang="ru-RU" dirty="0" err="1"/>
              <a:t>Консультування</a:t>
            </a:r>
            <a:r>
              <a:rPr lang="ru-RU" dirty="0"/>
              <a:t> в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 - </a:t>
            </a:r>
            <a:r>
              <a:rPr lang="uk-UA" dirty="0"/>
              <a:t>5</a:t>
            </a:r>
          </a:p>
          <a:p>
            <a:r>
              <a:rPr lang="ru-RU" dirty="0"/>
              <a:t>- </a:t>
            </a:r>
            <a:r>
              <a:rPr lang="ru-RU" dirty="0" err="1"/>
              <a:t>Іноземна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- </a:t>
            </a:r>
            <a:r>
              <a:rPr lang="uk-UA" dirty="0"/>
              <a:t>4</a:t>
            </a:r>
          </a:p>
          <a:p>
            <a:r>
              <a:rPr lang="ru-RU" dirty="0"/>
              <a:t>-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за </a:t>
            </a:r>
            <a:r>
              <a:rPr lang="ru-RU" dirty="0" err="1"/>
              <a:t>професійним</a:t>
            </a:r>
            <a:r>
              <a:rPr lang="ru-RU" dirty="0"/>
              <a:t> </a:t>
            </a:r>
            <a:r>
              <a:rPr lang="ru-RU" dirty="0" err="1"/>
              <a:t>спрямуванням</a:t>
            </a:r>
            <a:r>
              <a:rPr lang="ru-RU" dirty="0"/>
              <a:t> – 4</a:t>
            </a:r>
            <a:endParaRPr lang="uk-UA" dirty="0"/>
          </a:p>
          <a:p>
            <a:pPr lvl="0"/>
            <a:r>
              <a:rPr lang="uk-UA" dirty="0"/>
              <a:t>Сучасні інформаційні технології 3</a:t>
            </a:r>
          </a:p>
          <a:p>
            <a:r>
              <a:rPr lang="ru-RU" dirty="0"/>
              <a:t>- </a:t>
            </a:r>
            <a:r>
              <a:rPr lang="ru-RU" dirty="0" err="1"/>
              <a:t>Анатомія</a:t>
            </a:r>
            <a:r>
              <a:rPr lang="ru-RU" dirty="0"/>
              <a:t> - 3</a:t>
            </a:r>
            <a:endParaRPr lang="uk-UA" dirty="0"/>
          </a:p>
          <a:p>
            <a:r>
              <a:rPr lang="ru-RU" dirty="0"/>
              <a:t>- </a:t>
            </a:r>
            <a:r>
              <a:rPr lang="ru-RU" dirty="0" err="1"/>
              <a:t>Історія</a:t>
            </a:r>
            <a:r>
              <a:rPr lang="ru-RU" dirty="0"/>
              <a:t> -1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"/>
          </p:nvPr>
        </p:nvSpPr>
        <p:spPr>
          <a:xfrm>
            <a:off x="323528" y="1124744"/>
            <a:ext cx="3657600" cy="658368"/>
          </a:xfrm>
        </p:spPr>
        <p:txBody>
          <a:bodyPr/>
          <a:lstStyle/>
          <a:p>
            <a:pPr algn="ctr"/>
            <a:r>
              <a:rPr lang="uk-UA" dirty="0" smtClean="0"/>
              <a:t>Початкова освіта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3657600" cy="658368"/>
          </a:xfrm>
        </p:spPr>
        <p:txBody>
          <a:bodyPr/>
          <a:lstStyle/>
          <a:p>
            <a:pPr algn="ctr"/>
            <a:r>
              <a:rPr lang="uk-UA" dirty="0" smtClean="0"/>
              <a:t>Соціальна робота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430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 animBg="1"/>
      <p:bldP spid="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828092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12. </a:t>
            </a:r>
            <a:r>
              <a:rPr lang="ru-RU" b="1" dirty="0" err="1" smtClean="0">
                <a:solidFill>
                  <a:schemeClr val="tx1"/>
                </a:solidFill>
              </a:rPr>
              <a:t>Назвіть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дисципліни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вивчення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яких</a:t>
            </a:r>
            <a:r>
              <a:rPr lang="ru-RU" b="1" dirty="0">
                <a:solidFill>
                  <a:schemeClr val="tx1"/>
                </a:solidFill>
              </a:rPr>
              <a:t> є для Вас </a:t>
            </a:r>
            <a:r>
              <a:rPr lang="ru-RU" b="1" dirty="0" err="1">
                <a:solidFill>
                  <a:srgbClr val="FF0000"/>
                </a:solidFill>
              </a:rPr>
              <a:t>складними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2"/>
          </p:nvPr>
        </p:nvSpPr>
        <p:spPr>
          <a:xfrm>
            <a:off x="323528" y="2060848"/>
            <a:ext cx="3791272" cy="4392488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err="1"/>
              <a:t>Англійська</a:t>
            </a:r>
            <a:r>
              <a:rPr lang="ru-RU" sz="2900" dirty="0"/>
              <a:t> </a:t>
            </a:r>
            <a:r>
              <a:rPr lang="ru-RU" sz="2900" dirty="0" err="1"/>
              <a:t>мова</a:t>
            </a:r>
            <a:endParaRPr lang="ru-RU" sz="2900" dirty="0"/>
          </a:p>
          <a:p>
            <a:r>
              <a:rPr lang="ru-RU" sz="2900" dirty="0"/>
              <a:t>Методика </a:t>
            </a:r>
            <a:r>
              <a:rPr lang="ru-RU" sz="2900" dirty="0" err="1"/>
              <a:t>навчання</a:t>
            </a:r>
            <a:r>
              <a:rPr lang="ru-RU" sz="2900" dirty="0"/>
              <a:t> математики</a:t>
            </a:r>
          </a:p>
          <a:p>
            <a:r>
              <a:rPr lang="ru-RU" sz="2900" dirty="0" smtClean="0"/>
              <a:t>БЖД </a:t>
            </a:r>
            <a:r>
              <a:rPr lang="ru-RU" sz="2900" dirty="0"/>
              <a:t>та </a:t>
            </a:r>
            <a:r>
              <a:rPr lang="ru-RU" sz="2900" dirty="0" err="1"/>
              <a:t>охорона</a:t>
            </a:r>
            <a:r>
              <a:rPr lang="ru-RU" sz="2900" dirty="0"/>
              <a:t> </a:t>
            </a:r>
            <a:r>
              <a:rPr lang="ru-RU" sz="2900" dirty="0" err="1"/>
              <a:t>праці</a:t>
            </a:r>
            <a:endParaRPr lang="ru-RU" sz="2900" dirty="0"/>
          </a:p>
          <a:p>
            <a:r>
              <a:rPr lang="uk-UA" sz="2900" dirty="0" smtClean="0"/>
              <a:t>Дитяча </a:t>
            </a:r>
            <a:r>
              <a:rPr lang="uk-UA" sz="2900" dirty="0"/>
              <a:t>література з методикою навчання,  </a:t>
            </a:r>
            <a:endParaRPr lang="uk-UA" sz="2900" dirty="0" smtClean="0"/>
          </a:p>
          <a:p>
            <a:r>
              <a:rPr lang="uk-UA" sz="2900" dirty="0" smtClean="0"/>
              <a:t>Історія України</a:t>
            </a:r>
            <a:r>
              <a:rPr lang="uk-UA" sz="2900" dirty="0"/>
              <a:t> </a:t>
            </a:r>
            <a:r>
              <a:rPr lang="uk-UA" sz="2900" dirty="0" smtClean="0"/>
              <a:t>, </a:t>
            </a:r>
          </a:p>
          <a:p>
            <a:r>
              <a:rPr lang="uk-UA" sz="2900" dirty="0" smtClean="0"/>
              <a:t>Основи </a:t>
            </a:r>
            <a:r>
              <a:rPr lang="uk-UA" sz="2900" dirty="0"/>
              <a:t>початкового курсу математики  </a:t>
            </a:r>
            <a:endParaRPr lang="uk-UA" sz="2900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2900" b="1" dirty="0" smtClean="0">
                <a:solidFill>
                  <a:srgbClr val="7030A0"/>
                </a:solidFill>
              </a:rPr>
              <a:t>Причини:</a:t>
            </a:r>
          </a:p>
          <a:p>
            <a:r>
              <a:rPr lang="uk-UA" sz="2600" dirty="0"/>
              <a:t>незацікавленість предметом, великий обсяг матеріалу, який потрібно </a:t>
            </a:r>
            <a:r>
              <a:rPr lang="uk-UA" sz="2600" dirty="0" smtClean="0"/>
              <a:t>опрацювати</a:t>
            </a:r>
          </a:p>
          <a:p>
            <a:r>
              <a:rPr lang="uk-UA" sz="2600" dirty="0" smtClean="0"/>
              <a:t>нахил </a:t>
            </a:r>
            <a:r>
              <a:rPr lang="uk-UA" sz="2600" dirty="0"/>
              <a:t>до гуманітарних дисциплін, а не до математичний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4"/>
          </p:nvPr>
        </p:nvSpPr>
        <p:spPr>
          <a:xfrm>
            <a:off x="4371974" y="2060848"/>
            <a:ext cx="4232473" cy="4608512"/>
          </a:xfrm>
        </p:spPr>
        <p:txBody>
          <a:bodyPr>
            <a:normAutofit fontScale="70000" lnSpcReduction="20000"/>
          </a:bodyPr>
          <a:lstStyle/>
          <a:p>
            <a:r>
              <a:rPr lang="uk-UA" sz="2900" dirty="0" smtClean="0"/>
              <a:t>Загальна </a:t>
            </a:r>
            <a:r>
              <a:rPr lang="uk-UA" sz="2900" dirty="0"/>
              <a:t>педагогіка -  12</a:t>
            </a:r>
          </a:p>
          <a:p>
            <a:r>
              <a:rPr lang="uk-UA" sz="2900" dirty="0" smtClean="0"/>
              <a:t>Теорія </a:t>
            </a:r>
            <a:r>
              <a:rPr lang="uk-UA" sz="2900" dirty="0"/>
              <a:t>та </a:t>
            </a:r>
            <a:r>
              <a:rPr lang="uk-UA" sz="2900" dirty="0" smtClean="0"/>
              <a:t>історія соціального виховання </a:t>
            </a:r>
            <a:r>
              <a:rPr lang="uk-UA" sz="2900" dirty="0"/>
              <a:t>– 3</a:t>
            </a:r>
          </a:p>
          <a:p>
            <a:r>
              <a:rPr lang="uk-UA" sz="2900" dirty="0" smtClean="0"/>
              <a:t>Історія </a:t>
            </a:r>
            <a:r>
              <a:rPr lang="uk-UA" sz="2900" dirty="0"/>
              <a:t>України -  3</a:t>
            </a:r>
          </a:p>
          <a:p>
            <a:r>
              <a:rPr lang="uk-UA" sz="2900" dirty="0" smtClean="0"/>
              <a:t>Сучасні </a:t>
            </a:r>
            <a:r>
              <a:rPr lang="uk-UA" sz="2900" dirty="0"/>
              <a:t>інформаційні технології </a:t>
            </a:r>
            <a:r>
              <a:rPr lang="uk-UA" sz="2900" dirty="0" smtClean="0"/>
              <a:t>- 3</a:t>
            </a:r>
            <a:endParaRPr lang="uk-UA" sz="2900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2600" b="1" dirty="0" smtClean="0">
                <a:solidFill>
                  <a:srgbClr val="7030A0"/>
                </a:solidFill>
              </a:rPr>
              <a:t>Причини</a:t>
            </a:r>
            <a:r>
              <a:rPr lang="uk-UA" sz="2600" b="1" dirty="0">
                <a:solidFill>
                  <a:srgbClr val="7030A0"/>
                </a:solidFill>
              </a:rPr>
              <a:t>:</a:t>
            </a:r>
          </a:p>
          <a:p>
            <a:r>
              <a:rPr lang="uk-UA" sz="2600" dirty="0" smtClean="0"/>
              <a:t>великий </a:t>
            </a:r>
            <a:r>
              <a:rPr lang="uk-UA" sz="2600" dirty="0"/>
              <a:t>обсяг матеріалу, який важко опрацьовувати самостійно.</a:t>
            </a:r>
          </a:p>
          <a:p>
            <a:r>
              <a:rPr lang="uk-UA" sz="2600" dirty="0" smtClean="0"/>
              <a:t>не </a:t>
            </a:r>
            <a:r>
              <a:rPr lang="uk-UA" sz="2600" dirty="0"/>
              <a:t>все розумію, бо багато пишемо</a:t>
            </a:r>
          </a:p>
          <a:p>
            <a:r>
              <a:rPr lang="uk-UA" sz="2600" dirty="0" smtClean="0"/>
              <a:t>багато </a:t>
            </a:r>
            <a:r>
              <a:rPr lang="uk-UA" sz="2600" dirty="0"/>
              <a:t>складної інформації за  один раз.</a:t>
            </a:r>
          </a:p>
          <a:p>
            <a:r>
              <a:rPr lang="uk-UA" sz="2600" dirty="0" err="1"/>
              <a:t>з</a:t>
            </a:r>
            <a:r>
              <a:rPr lang="uk-UA" sz="2600" dirty="0" err="1" smtClean="0"/>
              <a:t>ашвидко</a:t>
            </a:r>
            <a:r>
              <a:rPr lang="uk-UA" sz="2600" dirty="0" smtClean="0"/>
              <a:t> </a:t>
            </a:r>
            <a:r>
              <a:rPr lang="uk-UA" sz="2600" dirty="0"/>
              <a:t>викладачі диктують</a:t>
            </a:r>
            <a:r>
              <a:rPr lang="uk-UA" sz="2600" dirty="0" smtClean="0"/>
              <a:t>.</a:t>
            </a:r>
            <a:endParaRPr lang="uk-UA" sz="260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491128"/>
          </a:xfrm>
        </p:spPr>
        <p:txBody>
          <a:bodyPr/>
          <a:lstStyle/>
          <a:p>
            <a:pPr algn="ctr"/>
            <a:r>
              <a:rPr lang="uk-UA" sz="2400" dirty="0" smtClean="0"/>
              <a:t>Початкова</a:t>
            </a:r>
            <a:r>
              <a:rPr lang="uk-UA" dirty="0" smtClean="0"/>
              <a:t> освіта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419120"/>
          </a:xfrm>
        </p:spPr>
        <p:txBody>
          <a:bodyPr/>
          <a:lstStyle/>
          <a:p>
            <a:pPr algn="ctr"/>
            <a:r>
              <a:rPr lang="uk-UA" sz="2400" dirty="0" smtClean="0"/>
              <a:t>Соціальна робота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5357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3010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rgbClr val="FF0000"/>
                </a:solidFill>
              </a:rPr>
              <a:t>Дистанційне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навчання</a:t>
            </a:r>
            <a:r>
              <a:rPr lang="ru-RU" sz="2800" b="1" dirty="0">
                <a:solidFill>
                  <a:srgbClr val="FF0000"/>
                </a:solidFill>
              </a:rPr>
              <a:t> - </a:t>
            </a:r>
            <a:r>
              <a:rPr lang="ru-RU" sz="2800" b="1" dirty="0" err="1">
                <a:solidFill>
                  <a:srgbClr val="FF0000"/>
                </a:solidFill>
              </a:rPr>
              <a:t>це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виклик</a:t>
            </a:r>
            <a:r>
              <a:rPr lang="ru-RU" sz="2800" b="1" dirty="0">
                <a:solidFill>
                  <a:srgbClr val="FF0000"/>
                </a:solidFill>
              </a:rPr>
              <a:t> для </a:t>
            </a:r>
            <a:r>
              <a:rPr lang="ru-RU" sz="2800" b="1" dirty="0" err="1">
                <a:solidFill>
                  <a:srgbClr val="FF0000"/>
                </a:solidFill>
              </a:rPr>
              <a:t>української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освіти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під</a:t>
            </a:r>
            <a:r>
              <a:rPr lang="ru-RU" sz="2800" b="1" dirty="0">
                <a:solidFill>
                  <a:srgbClr val="FF0000"/>
                </a:solidFill>
              </a:rPr>
              <a:t> час </a:t>
            </a:r>
            <a:r>
              <a:rPr lang="ru-RU" sz="2800" b="1" dirty="0" err="1">
                <a:solidFill>
                  <a:srgbClr val="FF0000"/>
                </a:solidFill>
              </a:rPr>
              <a:t>пандемії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24936" cy="487375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у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 </a:t>
            </a:r>
            <a:r>
              <a:rPr lang="ru-RU" dirty="0" err="1"/>
              <a:t>розпочався</a:t>
            </a:r>
            <a:r>
              <a:rPr lang="ru-RU" dirty="0"/>
              <a:t> в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реаліях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карантинні</a:t>
            </a:r>
            <a:r>
              <a:rPr lang="ru-RU" dirty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: </a:t>
            </a:r>
            <a:r>
              <a:rPr lang="uk-UA" dirty="0" err="1"/>
              <a:t>протиепідеміологічні</a:t>
            </a:r>
            <a:r>
              <a:rPr lang="uk-UA" dirty="0"/>
              <a:t> заходи, </a:t>
            </a:r>
            <a:r>
              <a:rPr lang="uk-UA" dirty="0" smtClean="0"/>
              <a:t>необхідність </a:t>
            </a:r>
            <a:r>
              <a:rPr lang="uk-UA" dirty="0"/>
              <a:t>проводити </a:t>
            </a:r>
            <a:r>
              <a:rPr lang="uk-UA" dirty="0" smtClean="0"/>
              <a:t>заняття </a:t>
            </a:r>
            <a:r>
              <a:rPr lang="uk-UA" dirty="0"/>
              <a:t>дистанційно, і, найголовніше, — психологічна готовність викладачів і студентів </a:t>
            </a:r>
            <a:r>
              <a:rPr lang="uk-UA" dirty="0" smtClean="0"/>
              <a:t>(</a:t>
            </a:r>
            <a:r>
              <a:rPr lang="uk-UA" b="1" dirty="0" smtClean="0">
                <a:solidFill>
                  <a:srgbClr val="FF0000"/>
                </a:solidFill>
              </a:rPr>
              <a:t>особливо першокурсників</a:t>
            </a:r>
            <a:r>
              <a:rPr lang="uk-UA" dirty="0" smtClean="0"/>
              <a:t>) адаптуватися </a:t>
            </a:r>
            <a:r>
              <a:rPr lang="uk-UA" dirty="0"/>
              <a:t>до нових </a:t>
            </a:r>
            <a:r>
              <a:rPr lang="uk-UA" dirty="0" smtClean="0"/>
              <a:t>умов;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підготовленими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викликів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весняного</a:t>
            </a:r>
            <a:r>
              <a:rPr lang="ru-RU" dirty="0"/>
              <a:t> семестру та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терміново</a:t>
            </a:r>
            <a:r>
              <a:rPr lang="ru-RU" dirty="0"/>
              <a:t> </a:t>
            </a:r>
            <a:r>
              <a:rPr lang="ru-RU" dirty="0" err="1"/>
              <a:t>перебудувати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зробили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/>
              <a:t>сильнішими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983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	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побажання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08912" cy="5493224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ШКВ-11:     </a:t>
            </a:r>
            <a:r>
              <a:rPr lang="ru-RU" dirty="0" err="1" smtClean="0"/>
              <a:t>здоров'я</a:t>
            </a:r>
            <a:r>
              <a:rPr lang="ru-RU" dirty="0"/>
              <a:t>, </a:t>
            </a:r>
            <a:r>
              <a:rPr lang="ru-RU" dirty="0" err="1"/>
              <a:t>терпіння</a:t>
            </a:r>
            <a:r>
              <a:rPr lang="ru-RU" dirty="0"/>
              <a:t>, </a:t>
            </a:r>
            <a:r>
              <a:rPr lang="ru-RU" dirty="0" err="1"/>
              <a:t>швидшого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повернення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звичайного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режиму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 smtClean="0"/>
          </a:p>
          <a:p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ШКВ-12:</a:t>
            </a:r>
            <a:r>
              <a:rPr lang="ru-RU" dirty="0"/>
              <a:t>   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/>
              <a:t>коледж</a:t>
            </a:r>
            <a:r>
              <a:rPr lang="ru-RU" dirty="0"/>
              <a:t> </a:t>
            </a:r>
            <a:r>
              <a:rPr lang="ru-RU" dirty="0" err="1"/>
              <a:t>розвивався</a:t>
            </a:r>
            <a:r>
              <a:rPr lang="ru-RU" dirty="0"/>
              <a:t> з </a:t>
            </a:r>
            <a:r>
              <a:rPr lang="ru-RU" dirty="0" err="1"/>
              <a:t>кожним</a:t>
            </a:r>
            <a:r>
              <a:rPr lang="ru-RU" dirty="0"/>
              <a:t> роком ставав все </a:t>
            </a:r>
            <a:r>
              <a:rPr lang="ru-RU" dirty="0" err="1"/>
              <a:t>кращим</a:t>
            </a:r>
            <a:r>
              <a:rPr lang="ru-RU" dirty="0"/>
              <a:t> і </a:t>
            </a:r>
            <a:r>
              <a:rPr lang="ru-RU" dirty="0" err="1" smtClean="0"/>
              <a:t>кращим</a:t>
            </a:r>
            <a:r>
              <a:rPr lang="ru-RU" dirty="0" smtClean="0"/>
              <a:t>, 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швидше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повернутися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аудиторії</a:t>
            </a:r>
            <a:r>
              <a:rPr lang="ru-RU" dirty="0" smtClean="0"/>
              <a:t>; практики </a:t>
            </a:r>
            <a:r>
              <a:rPr lang="ru-RU" dirty="0"/>
              <a:t>в </a:t>
            </a:r>
            <a:r>
              <a:rPr lang="ru-RU" dirty="0" err="1"/>
              <a:t>школі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</a:t>
            </a:r>
            <a:r>
              <a:rPr lang="ru-RU" dirty="0" err="1"/>
              <a:t>спілкуватися</a:t>
            </a:r>
            <a:r>
              <a:rPr lang="ru-RU" dirty="0"/>
              <a:t> з </a:t>
            </a:r>
            <a:r>
              <a:rPr lang="ru-RU" dirty="0" err="1" smtClean="0"/>
              <a:t>дітьми</a:t>
            </a:r>
            <a:r>
              <a:rPr lang="ru-RU" dirty="0" smtClean="0"/>
              <a:t>;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/>
              <a:t>викладачі</a:t>
            </a:r>
            <a:r>
              <a:rPr lang="ru-RU" dirty="0"/>
              <a:t> </a:t>
            </a:r>
            <a:r>
              <a:rPr lang="ru-RU" dirty="0" err="1"/>
              <a:t>залишались</a:t>
            </a:r>
            <a:r>
              <a:rPr lang="ru-RU" dirty="0"/>
              <a:t> такими </a:t>
            </a:r>
            <a:r>
              <a:rPr lang="ru-RU" dirty="0" err="1"/>
              <a:t>доброзичливими</a:t>
            </a:r>
            <a:r>
              <a:rPr lang="ru-RU" dirty="0"/>
              <a:t>, </a:t>
            </a:r>
            <a:r>
              <a:rPr lang="ru-RU" dirty="0" err="1"/>
              <a:t>готовими</a:t>
            </a:r>
            <a:r>
              <a:rPr lang="ru-RU" dirty="0"/>
              <a:t> прийти на </a:t>
            </a:r>
            <a:r>
              <a:rPr lang="ru-RU" dirty="0" err="1" smtClean="0"/>
              <a:t>допомогу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lvl="0"/>
            <a:r>
              <a:rPr lang="ru-RU" b="1" u="sng" dirty="0" smtClean="0">
                <a:solidFill>
                  <a:srgbClr val="002060"/>
                </a:solidFill>
              </a:rPr>
              <a:t>ДШС-11: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uk-UA" dirty="0" smtClean="0"/>
              <a:t>хочу</a:t>
            </a:r>
            <a:r>
              <a:rPr lang="uk-UA" dirty="0"/>
              <a:t>, щоб чим швидше ця епідемія </a:t>
            </a:r>
            <a:r>
              <a:rPr lang="uk-UA" dirty="0" smtClean="0"/>
              <a:t>минула; давайте 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перейдемо на навчання в аудиторії</a:t>
            </a:r>
            <a:r>
              <a:rPr lang="uk-UA" dirty="0"/>
              <a:t>. Хоча б 1 курс, нам так дуже </a:t>
            </a:r>
            <a:r>
              <a:rPr lang="uk-UA" dirty="0" smtClean="0"/>
              <a:t>важко; довіряти студентам; </a:t>
            </a:r>
            <a:r>
              <a:rPr lang="uk-UA" i="1" dirty="0" smtClean="0">
                <a:solidFill>
                  <a:srgbClr val="7030A0"/>
                </a:solidFill>
              </a:rPr>
              <a:t>продовжити дистанційне навчання</a:t>
            </a:r>
            <a:r>
              <a:rPr lang="uk-UA" dirty="0" smtClean="0"/>
              <a:t>; розширити </a:t>
            </a:r>
            <a:r>
              <a:rPr lang="uk-UA" dirty="0"/>
              <a:t>меню їдальні </a:t>
            </a:r>
            <a:r>
              <a:rPr lang="uk-UA" dirty="0" smtClean="0"/>
              <a:t>; зробити ремонт; те</a:t>
            </a:r>
            <a:r>
              <a:rPr lang="uk-UA" dirty="0"/>
              <a:t>, як подають матеріал </a:t>
            </a:r>
            <a:r>
              <a:rPr lang="uk-UA" dirty="0" smtClean="0"/>
              <a:t>викладачі; викладачам </a:t>
            </a:r>
            <a:r>
              <a:rPr lang="uk-UA" dirty="0"/>
              <a:t>здоров’я і гарного настрою, а студентам - </a:t>
            </a:r>
            <a:r>
              <a:rPr lang="uk-UA" dirty="0" smtClean="0"/>
              <a:t>працелюбства</a:t>
            </a:r>
            <a:endParaRPr lang="ru-RU" dirty="0"/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501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14.	 </a:t>
            </a:r>
            <a:r>
              <a:rPr lang="ru-RU" sz="3200" b="1" dirty="0" err="1">
                <a:solidFill>
                  <a:srgbClr val="7030A0"/>
                </a:solidFill>
              </a:rPr>
              <a:t>Найбільше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мені</a:t>
            </a:r>
            <a:r>
              <a:rPr lang="ru-RU" sz="3200" b="1" dirty="0">
                <a:solidFill>
                  <a:srgbClr val="7030A0"/>
                </a:solidFill>
              </a:rPr>
              <a:t> в </a:t>
            </a:r>
            <a:r>
              <a:rPr lang="ru-RU" sz="3200" b="1" dirty="0" err="1">
                <a:solidFill>
                  <a:srgbClr val="7030A0"/>
                </a:solidFill>
              </a:rPr>
              <a:t>Коледжі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подобається</a:t>
            </a:r>
            <a:r>
              <a:rPr lang="ru-RU" sz="3200" b="1" dirty="0">
                <a:solidFill>
                  <a:srgbClr val="7030A0"/>
                </a:solidFill>
              </a:rPr>
              <a:t> …</a:t>
            </a:r>
            <a:endParaRPr lang="uk-UA" sz="3200" b="1" dirty="0">
              <a:solidFill>
                <a:srgbClr val="7030A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08912" cy="5544616"/>
          </a:xfrm>
        </p:spPr>
        <p:txBody>
          <a:bodyPr>
            <a:normAutofit fontScale="92500"/>
          </a:bodyPr>
          <a:lstStyle/>
          <a:p>
            <a:pPr lvl="0"/>
            <a:r>
              <a:rPr lang="uk-UA" sz="2600" b="1" dirty="0" smtClean="0">
                <a:solidFill>
                  <a:srgbClr val="FF0000"/>
                </a:solidFill>
              </a:rPr>
              <a:t>ШКВ – 11</a:t>
            </a:r>
            <a:r>
              <a:rPr lang="uk-UA" sz="2600" dirty="0" smtClean="0"/>
              <a:t>: </a:t>
            </a:r>
            <a:r>
              <a:rPr lang="uk-UA" sz="2600" dirty="0"/>
              <a:t>ставлення викладачів до студентів,  дружня група, навчання,  хороші викладачі,  можливість займатися громадської діяльністю.   </a:t>
            </a:r>
          </a:p>
          <a:p>
            <a:r>
              <a:rPr lang="uk-UA" sz="2600" b="1" dirty="0" smtClean="0">
                <a:solidFill>
                  <a:srgbClr val="FF0000"/>
                </a:solidFill>
              </a:rPr>
              <a:t>ШКВ – 12: </a:t>
            </a:r>
            <a:r>
              <a:rPr lang="uk-UA" sz="2600" dirty="0" smtClean="0"/>
              <a:t>дружелюбні одногрупники; викладачі; просторі аудиторії; процес </a:t>
            </a:r>
            <a:r>
              <a:rPr lang="uk-UA" sz="2600" dirty="0"/>
              <a:t>навчання, педагоги роблять все, щоб ми краще розуміли </a:t>
            </a:r>
            <a:r>
              <a:rPr lang="uk-UA" sz="2600" dirty="0" smtClean="0"/>
              <a:t>матеріал</a:t>
            </a:r>
          </a:p>
          <a:p>
            <a:r>
              <a:rPr lang="uk-UA" sz="2600" b="1" dirty="0">
                <a:solidFill>
                  <a:srgbClr val="FF0000"/>
                </a:solidFill>
              </a:rPr>
              <a:t>ДШС – 11: </a:t>
            </a:r>
            <a:r>
              <a:rPr lang="uk-UA" sz="2600" dirty="0" smtClean="0"/>
              <a:t>активне </a:t>
            </a:r>
            <a:r>
              <a:rPr lang="uk-UA" sz="2600" dirty="0"/>
              <a:t>спілкування з одногрупниками та викладачами</a:t>
            </a:r>
            <a:r>
              <a:rPr lang="uk-UA" sz="2600" dirty="0" smtClean="0"/>
              <a:t>;  </a:t>
            </a:r>
            <a:r>
              <a:rPr lang="uk-UA" sz="2600" dirty="0"/>
              <a:t>очне сприйняття інформації набагато краще, ніж через </a:t>
            </a:r>
            <a:r>
              <a:rPr lang="uk-UA" sz="2600" dirty="0" smtClean="0"/>
              <a:t>монітор;  навчальні </a:t>
            </a:r>
            <a:r>
              <a:rPr lang="uk-UA" sz="2600" dirty="0"/>
              <a:t>дисципліни та способи їх </a:t>
            </a:r>
            <a:r>
              <a:rPr lang="uk-UA" sz="2600" dirty="0" smtClean="0"/>
              <a:t>викладання;  викладачі</a:t>
            </a:r>
            <a:r>
              <a:rPr lang="uk-UA" sz="2600" dirty="0"/>
              <a:t>, які стараються для своїх </a:t>
            </a:r>
            <a:r>
              <a:rPr lang="uk-UA" sz="2600" dirty="0" smtClean="0"/>
              <a:t>студентів; колектив </a:t>
            </a:r>
            <a:r>
              <a:rPr lang="uk-UA" sz="2600" dirty="0"/>
              <a:t>, атмосфера всередині нашої </a:t>
            </a:r>
            <a:r>
              <a:rPr lang="uk-UA" sz="2600" dirty="0" smtClean="0"/>
              <a:t>групи; все </a:t>
            </a:r>
            <a:r>
              <a:rPr lang="uk-UA" sz="2600" dirty="0"/>
              <a:t>подобається і викладачі і </a:t>
            </a:r>
            <a:r>
              <a:rPr lang="uk-UA" sz="2600" dirty="0" smtClean="0"/>
              <a:t>навчання;  </a:t>
            </a:r>
            <a:r>
              <a:rPr lang="uk-UA" sz="2600" dirty="0"/>
              <a:t>група, в якій я </a:t>
            </a:r>
            <a:r>
              <a:rPr lang="uk-UA" sz="2600" dirty="0" smtClean="0"/>
              <a:t>навчаюся.</a:t>
            </a:r>
            <a:endParaRPr lang="uk-UA" sz="26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41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Рекомендації</a:t>
            </a:r>
            <a:endParaRPr lang="uk-UA" sz="40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565232"/>
          </a:xfrm>
        </p:spPr>
        <p:txBody>
          <a:bodyPr>
            <a:noAutofit/>
          </a:bodyPr>
          <a:lstStyle/>
          <a:p>
            <a:r>
              <a:rPr lang="uk-UA" sz="2800" dirty="0" smtClean="0"/>
              <a:t>МІЦНОГО ЗДОРОВ’Я КОЛЕГАМ ТА СТУДЕНТАМ</a:t>
            </a:r>
          </a:p>
          <a:p>
            <a:r>
              <a:rPr lang="uk-UA" sz="2800" dirty="0" smtClean="0"/>
              <a:t>Обговорити на засідання циклових комісій результати анкетування студентів з метою адаптації навчальних матеріалів до дистанційної форми навчання</a:t>
            </a:r>
          </a:p>
          <a:p>
            <a:r>
              <a:rPr lang="uk-UA" sz="2800" dirty="0" smtClean="0"/>
              <a:t>Викладачам: підвищувати рівень цифрової та електронної грамотності </a:t>
            </a:r>
          </a:p>
          <a:p>
            <a:r>
              <a:rPr lang="uk-UA" sz="2800" dirty="0" smtClean="0"/>
              <a:t>Викладачам: покращувати графічне оформлення навчальних матеріалів задля покращення їхнього візуального сприйняття студентами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9811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зображення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0" r="16250"/>
          <a:stretch>
            <a:fillRect/>
          </a:stretch>
        </p:blipFill>
        <p:spPr/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0192" y="1412775"/>
            <a:ext cx="2376264" cy="3808067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/>
              <a:t>Дякую за увагу!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173248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280920" cy="628531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Згідно </a:t>
            </a:r>
            <a:r>
              <a:rPr lang="uk-UA" dirty="0"/>
              <a:t>наказу Ректора </a:t>
            </a:r>
            <a:r>
              <a:rPr lang="uk-UA" dirty="0" smtClean="0"/>
              <a:t>№ 0-62 від 27.08.20 р. </a:t>
            </a:r>
            <a:r>
              <a:rPr lang="uk-UA" dirty="0"/>
              <a:t>та специфіки організації навчально-виховного </a:t>
            </a:r>
            <a:r>
              <a:rPr lang="uk-UA" dirty="0" smtClean="0"/>
              <a:t>процесу в Коледжі вироблено модель </a:t>
            </a:r>
            <a:r>
              <a:rPr lang="uk-UA" dirty="0"/>
              <a:t>проведення </a:t>
            </a:r>
            <a:r>
              <a:rPr lang="uk-UA" dirty="0" smtClean="0"/>
              <a:t>занять. </a:t>
            </a:r>
          </a:p>
          <a:p>
            <a:r>
              <a:rPr lang="uk-UA" dirty="0" smtClean="0"/>
              <a:t>Особливий акцент зроблено на побудові взаємодії </a:t>
            </a:r>
            <a:r>
              <a:rPr lang="uk-UA" dirty="0"/>
              <a:t>зі </a:t>
            </a:r>
            <a:r>
              <a:rPr lang="uk-UA" dirty="0" smtClean="0"/>
              <a:t>здобувачами: </a:t>
            </a:r>
            <a:r>
              <a:rPr lang="uk-UA" dirty="0" smtClean="0"/>
              <a:t>процес </a:t>
            </a:r>
            <a:r>
              <a:rPr lang="uk-UA" dirty="0"/>
              <a:t>адаптації першокурсників</a:t>
            </a:r>
            <a:r>
              <a:rPr lang="uk-UA" dirty="0" smtClean="0"/>
              <a:t> став </a:t>
            </a:r>
            <a:r>
              <a:rPr lang="uk-UA" dirty="0"/>
              <a:t>одним із </a:t>
            </a:r>
            <a:r>
              <a:rPr lang="uk-UA" dirty="0" smtClean="0"/>
              <a:t>викликів </a:t>
            </a:r>
            <a:r>
              <a:rPr lang="uk-UA" dirty="0"/>
              <a:t>для </a:t>
            </a:r>
            <a:r>
              <a:rPr lang="uk-UA" dirty="0" smtClean="0"/>
              <a:t>адміністрації, керівників академічних груп та викладачів Коледжу. </a:t>
            </a:r>
            <a:r>
              <a:rPr lang="uk-UA" dirty="0"/>
              <a:t>Студенти щойно розпочали навчання, і зазвичай </a:t>
            </a:r>
            <a:r>
              <a:rPr lang="uk-UA" dirty="0" smtClean="0"/>
              <a:t>протягом першого семестру </a:t>
            </a:r>
            <a:r>
              <a:rPr lang="uk-UA" dirty="0"/>
              <a:t>осені вони соціалізуються, адаптуються до колективу, вивчають інфраструктуру </a:t>
            </a:r>
            <a:r>
              <a:rPr lang="uk-UA" dirty="0" smtClean="0"/>
              <a:t>навчального закладу, </a:t>
            </a:r>
            <a:r>
              <a:rPr lang="uk-UA" dirty="0"/>
              <a:t>знайомляться з особливостями та відмінностями </a:t>
            </a:r>
            <a:r>
              <a:rPr lang="uk-UA" dirty="0" smtClean="0"/>
              <a:t>лекційних, семінарських та практичних </a:t>
            </a:r>
            <a:r>
              <a:rPr lang="uk-UA" dirty="0"/>
              <a:t>занять. </a:t>
            </a:r>
            <a:endParaRPr lang="uk-UA" dirty="0" smtClean="0"/>
          </a:p>
          <a:p>
            <a:r>
              <a:rPr lang="uk-UA" b="1" u="sng" dirty="0" smtClean="0"/>
              <a:t>І  (осінньо-зимовий) семестр є </a:t>
            </a:r>
            <a:r>
              <a:rPr lang="uk-UA" b="1" u="sng" dirty="0"/>
              <a:t>визначальним </a:t>
            </a:r>
            <a:r>
              <a:rPr lang="uk-UA" dirty="0"/>
              <a:t>щодо правильного вибудовування комунікаційної </a:t>
            </a:r>
            <a:r>
              <a:rPr lang="uk-UA" dirty="0" smtClean="0"/>
              <a:t>траєкторії: адміністрація-викладач-студент. </a:t>
            </a:r>
            <a:r>
              <a:rPr lang="ru-RU" dirty="0" err="1"/>
              <a:t>Адже</a:t>
            </a:r>
            <a:r>
              <a:rPr lang="ru-RU" dirty="0"/>
              <a:t> у </a:t>
            </a:r>
            <a:r>
              <a:rPr lang="ru-RU" dirty="0" err="1" smtClean="0"/>
              <a:t>весняно-літньому</a:t>
            </a:r>
            <a:r>
              <a:rPr lang="ru-RU" dirty="0" smtClean="0"/>
              <a:t> </a:t>
            </a:r>
            <a:r>
              <a:rPr lang="ru-RU" dirty="0" err="1"/>
              <a:t>семестрі</a:t>
            </a:r>
            <a:r>
              <a:rPr lang="ru-RU" dirty="0"/>
              <a:t> </a:t>
            </a:r>
            <a:r>
              <a:rPr lang="ru-RU" dirty="0" err="1" smtClean="0"/>
              <a:t>Коледж</a:t>
            </a:r>
            <a:r>
              <a:rPr lang="ru-RU" dirty="0" smtClean="0"/>
              <a:t> </a:t>
            </a:r>
            <a:r>
              <a:rPr lang="ru-RU" dirty="0" err="1"/>
              <a:t>мав</a:t>
            </a:r>
            <a:r>
              <a:rPr lang="ru-RU" dirty="0"/>
              <a:t> справу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сталим</a:t>
            </a:r>
            <a:r>
              <a:rPr lang="ru-RU" dirty="0"/>
              <a:t> контингентом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працювали</a:t>
            </a:r>
            <a:r>
              <a:rPr lang="ru-RU" dirty="0"/>
              <a:t> </a:t>
            </a:r>
            <a:r>
              <a:rPr lang="ru-RU" dirty="0" smtClean="0"/>
              <a:t>разом.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913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2020 р.</a:t>
            </a:r>
            <a:endParaRPr lang="uk-UA" sz="3600" b="1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2233406"/>
              </p:ext>
            </p:extLst>
          </p:nvPr>
        </p:nvGraphicFramePr>
        <p:xfrm>
          <a:off x="323529" y="1268761"/>
          <a:ext cx="820891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232247"/>
                <a:gridCol w="3240361"/>
              </a:tblGrid>
              <a:tr h="501373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Спеціальність 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Випуск 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Вступ </a:t>
                      </a:r>
                      <a:endParaRPr lang="uk-UA" sz="2000" dirty="0"/>
                    </a:p>
                  </a:txBody>
                  <a:tcPr/>
                </a:tc>
              </a:tr>
              <a:tr h="865384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Молодший спеціаліст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Фаховий молодший бакалавр</a:t>
                      </a:r>
                      <a:endParaRPr lang="uk-UA" sz="2000" b="1" dirty="0"/>
                    </a:p>
                  </a:txBody>
                  <a:tcPr/>
                </a:tc>
              </a:tr>
              <a:tr h="501373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Дошкільна освіта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34 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45</a:t>
                      </a:r>
                      <a:endParaRPr lang="uk-UA" sz="2000" b="1" dirty="0"/>
                    </a:p>
                  </a:txBody>
                  <a:tcPr/>
                </a:tc>
              </a:tr>
              <a:tr h="501373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Початкова освіта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34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32</a:t>
                      </a:r>
                      <a:endParaRPr lang="uk-UA" sz="2000" b="1" dirty="0"/>
                    </a:p>
                  </a:txBody>
                  <a:tcPr/>
                </a:tc>
              </a:tr>
              <a:tr h="501373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Соціальна робота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12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20</a:t>
                      </a:r>
                      <a:endParaRPr lang="uk-UA" sz="2000" b="1" dirty="0"/>
                    </a:p>
                  </a:txBody>
                  <a:tcPr/>
                </a:tc>
              </a:tr>
              <a:tr h="1236263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Інформаційна,</a:t>
                      </a:r>
                      <a:r>
                        <a:rPr lang="uk-UA" sz="2000" b="1" baseline="0" dirty="0" smtClean="0"/>
                        <a:t> бібліотечна та архівна справа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5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-</a:t>
                      </a:r>
                      <a:endParaRPr lang="uk-UA" sz="2000" b="1" dirty="0"/>
                    </a:p>
                  </a:txBody>
                  <a:tcPr/>
                </a:tc>
              </a:tr>
              <a:tr h="501373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Всього 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85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97</a:t>
                      </a:r>
                      <a:endParaRPr lang="uk-UA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Анкетуванням охоплено</a:t>
            </a:r>
            <a:endParaRPr lang="uk-UA" sz="40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ШКВ – 11 – 16 студентів – 100 %</a:t>
            </a:r>
          </a:p>
          <a:p>
            <a:endParaRPr lang="uk-UA" sz="3200" b="1" dirty="0"/>
          </a:p>
          <a:p>
            <a:pPr marL="0" indent="0">
              <a:buNone/>
            </a:pPr>
            <a:endParaRPr lang="uk-UA" sz="3200" b="1" dirty="0" smtClean="0"/>
          </a:p>
          <a:p>
            <a:r>
              <a:rPr lang="uk-UA" sz="3200" b="1" dirty="0" smtClean="0"/>
              <a:t>ШКВ – 12 – 16 студентів – 100 %</a:t>
            </a:r>
          </a:p>
          <a:p>
            <a:endParaRPr lang="uk-UA" sz="3200" b="1" dirty="0"/>
          </a:p>
          <a:p>
            <a:endParaRPr lang="uk-UA" sz="3200" b="1" dirty="0" smtClean="0"/>
          </a:p>
          <a:p>
            <a:r>
              <a:rPr lang="uk-UA" sz="3200" b="1" dirty="0" smtClean="0"/>
              <a:t>ДШС – 11 – 18 студентів – 90 %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118071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Шановні студенти</a:t>
            </a:r>
            <a:r>
              <a:rPr lang="uk-UA" sz="3200" dirty="0" smtClean="0"/>
              <a:t>!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Анкетування </a:t>
            </a:r>
            <a:r>
              <a:rPr lang="uk-UA" dirty="0"/>
              <a:t>проводиться анонімно (не потрібно зазначати прізвище та ініціали) з метою:</a:t>
            </a:r>
          </a:p>
          <a:p>
            <a:pPr marL="0" indent="0">
              <a:buNone/>
            </a:pPr>
            <a:r>
              <a:rPr lang="uk-UA" dirty="0"/>
              <a:t>-	налагодження комунікації між викладачем і студентом;</a:t>
            </a:r>
          </a:p>
          <a:p>
            <a:pPr marL="0" indent="0">
              <a:buNone/>
            </a:pPr>
            <a:r>
              <a:rPr lang="uk-UA" dirty="0"/>
              <a:t>-	підвищення якості знань студентів;</a:t>
            </a:r>
          </a:p>
          <a:p>
            <a:pPr marL="0" indent="0">
              <a:buNone/>
            </a:pPr>
            <a:r>
              <a:rPr lang="uk-UA" dirty="0"/>
              <a:t>-	вдосконалення дистанційної форми роботи.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На </a:t>
            </a:r>
            <a:r>
              <a:rPr lang="uk-UA" dirty="0"/>
              <a:t>кожне питання Вам потрібно обрати 1 відповідь (яку можна обвести кружечком, підкреслити чи відзначити  будь-яким символом) або написати свій варіант.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Відповідайте </a:t>
            </a:r>
            <a:r>
              <a:rPr lang="uk-UA" dirty="0"/>
              <a:t>максимально відверто та правдиво.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36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b="1" dirty="0" err="1" smtClean="0">
                <a:solidFill>
                  <a:schemeClr val="tx1"/>
                </a:solidFill>
              </a:rPr>
              <a:t>Ваші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враження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навчання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Коледжі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endParaRPr lang="uk-U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202873"/>
              </p:ext>
            </p:extLst>
          </p:nvPr>
        </p:nvGraphicFramePr>
        <p:xfrm>
          <a:off x="457200" y="980728"/>
          <a:ext cx="8003232" cy="5493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383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pPr algn="ctr"/>
            <a:r>
              <a:rPr lang="ru-RU" dirty="0"/>
              <a:t>2.	</a:t>
            </a:r>
            <a:r>
              <a:rPr lang="ru-RU" b="1" dirty="0" err="1">
                <a:solidFill>
                  <a:schemeClr val="tx1"/>
                </a:solidFill>
              </a:rPr>
              <a:t>Чи</a:t>
            </a:r>
            <a:r>
              <a:rPr lang="ru-RU" b="1" dirty="0">
                <a:solidFill>
                  <a:schemeClr val="tx1"/>
                </a:solidFill>
              </a:rPr>
              <a:t> комфортно Вам </a:t>
            </a:r>
            <a:r>
              <a:rPr lang="ru-RU" b="1" dirty="0" err="1">
                <a:solidFill>
                  <a:schemeClr val="tx1"/>
                </a:solidFill>
              </a:rPr>
              <a:t>навчатися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Вашій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групі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uk-UA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4494617"/>
              </p:ext>
            </p:extLst>
          </p:nvPr>
        </p:nvGraphicFramePr>
        <p:xfrm>
          <a:off x="457200" y="1340768"/>
          <a:ext cx="8003232" cy="513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5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3.</a:t>
            </a:r>
            <a:r>
              <a:rPr lang="uk-UA" dirty="0"/>
              <a:t>	</a:t>
            </a:r>
            <a:r>
              <a:rPr lang="uk-UA" b="1" dirty="0">
                <a:solidFill>
                  <a:schemeClr val="tx1"/>
                </a:solidFill>
              </a:rPr>
              <a:t>На Вашу думку група в якій навчаєтесь є дружньою, Ви відчуваєте підтримку і порозуміння ?: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0024709"/>
              </p:ext>
            </p:extLst>
          </p:nvPr>
        </p:nvGraphicFramePr>
        <p:xfrm>
          <a:off x="539552" y="1628800"/>
          <a:ext cx="8003232" cy="499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69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ишукана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455</TotalTime>
  <Words>927</Words>
  <Application>Microsoft Office PowerPoint</Application>
  <PresentationFormat>Экран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Вишукана</vt:lpstr>
      <vt:lpstr>  ЗВІТ  про опитування здобувачів фахової передвищої освіти в умовах дистанційної форми навчання: проблеми та  перспективи в 2020 році </vt:lpstr>
      <vt:lpstr>Дистанційне навчання - це виклик для української освіти під час пандемії</vt:lpstr>
      <vt:lpstr>Презентация PowerPoint</vt:lpstr>
      <vt:lpstr>2020 р.</vt:lpstr>
      <vt:lpstr>Анкетуванням охоплено</vt:lpstr>
      <vt:lpstr>Шановні студенти!</vt:lpstr>
      <vt:lpstr>1. Ваші враження від навчання в Коледжі:</vt:lpstr>
      <vt:lpstr>2. Чи комфортно Вам навчатися у Вашій групі?</vt:lpstr>
      <vt:lpstr>3. На Вашу думку група в якій навчаєтесь є дружньою, Ви відчуваєте підтримку і порозуміння ?:</vt:lpstr>
      <vt:lpstr>4. Чи отримуєте необхідну інформацію від керівника академічної групи?</vt:lpstr>
      <vt:lpstr>5. Яка форма навчання Вам подобається більше?</vt:lpstr>
      <vt:lpstr>6. Чи маєте можливість працювати дистанційно (наявність Internet та технічних засобів)?</vt:lpstr>
      <vt:lpstr>7. На якій платформі Вам зручніше працювати?</vt:lpstr>
      <vt:lpstr>8. Чи виникають труднощі при дистанційному  вивченні навчальних дисциплін (якщо так зазначте, яких саме дисциплін)?:</vt:lpstr>
      <vt:lpstr>Дисципліни, при вивченні яких у студентів виникають труднощі</vt:lpstr>
      <vt:lpstr>9. З якими труднощами Ви зіткнулись, коли перейшли на дистанційну форму роботи?</vt:lpstr>
      <vt:lpstr>10. Чи відчуваєте брак навчальних матеріалів для  підготовки до занять? (якщо так зазначте, з яких саме дисциплін)?:</vt:lpstr>
      <vt:lpstr>11.  Назвіть навчальні дисципліни, які Вам подобаються найбільше (2-3):</vt:lpstr>
      <vt:lpstr>12. Назвіть навчальні дисципліни, вивчення яких є для Вас складними :</vt:lpstr>
      <vt:lpstr>13. Ваші побажання та пропозиції: </vt:lpstr>
      <vt:lpstr>14.  Найбільше мені в Коледжі подобається …</vt:lpstr>
      <vt:lpstr>Рекомендації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процесу адаптації першокурсника 2020 р. в умовах дистанційної форми навчання: проблеми та  перспективи</dc:title>
  <dc:creator>Sara Yasmeen (Wipro Technologies)</dc:creator>
  <cp:lastModifiedBy>DELL</cp:lastModifiedBy>
  <cp:revision>58</cp:revision>
  <dcterms:created xsi:type="dcterms:W3CDTF">2010-02-23T11:30:32Z</dcterms:created>
  <dcterms:modified xsi:type="dcterms:W3CDTF">2021-12-24T07:56:21Z</dcterms:modified>
</cp:coreProperties>
</file>