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5T22:22:0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0,'204'68,"-35"-102,69 34,-204 0,136 0,34 0,-170 0,135 0,1 0,-141 0,44 0,79 0,-134 0,84 34,-2 0,-99-34,135 68,-74-37,-56-28,62 65,-37-6,-28-56,31 62,31-3,-62-63,31 134,-34-4,0-128,0 200,-33-42,32-154,-67 399,-57-95,114-284,-125 311,18-101,101-204,-51 170,36-45,30-149,-32 92,17-51,34-102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6T08:37:00.84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 0,'17'102,"17"51,-50 48,15-182,-16 253,1-38,15-213,-16 403,9-211,16-426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6T08:37:01.85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 1,'153'17,"-32"13,-106-26,137 13,114-33,-243 15,300-16,-162 8,-322 18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6T08:37:03.93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 0,'0'102,"0"80,0-177,-17 198,1 45,16-241,-17 316,8-162,18-322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6T08:37:04.87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0,'153'17,"17"17,-169-33,219 15,-34-33,-180 17,260-17,40-17,-306 34,0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53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9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76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35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34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23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65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66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4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7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3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2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8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3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2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3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25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7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2.jpeg" /><Relationship Id="rId5" Type="http://schemas.openxmlformats.org/officeDocument/2006/relationships/image" Target="../media/image41.jpeg" /><Relationship Id="rId4" Type="http://schemas.openxmlformats.org/officeDocument/2006/relationships/image" Target="../media/image40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 /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6.jpeg" /><Relationship Id="rId4" Type="http://schemas.openxmlformats.org/officeDocument/2006/relationships/image" Target="../media/image45.jpe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 /><Relationship Id="rId3" Type="http://schemas.openxmlformats.org/officeDocument/2006/relationships/image" Target="../media/image5.jpeg" /><Relationship Id="rId7" Type="http://schemas.openxmlformats.org/officeDocument/2006/relationships/image" Target="../media/image7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jpeg" /><Relationship Id="rId5" Type="http://schemas.openxmlformats.org/officeDocument/2006/relationships/image" Target="../media/image5.png" /><Relationship Id="rId4" Type="http://schemas.openxmlformats.org/officeDocument/2006/relationships/customXml" Target="../ink/ink1.xml" /><Relationship Id="rId9" Type="http://schemas.openxmlformats.org/officeDocument/2006/relationships/image" Target="../media/image9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image" Target="../media/image18.jpeg" /><Relationship Id="rId7" Type="http://schemas.openxmlformats.org/officeDocument/2006/relationships/customXml" Target="../ink/ink3.xml" /><Relationship Id="rId12" Type="http://schemas.openxmlformats.org/officeDocument/2006/relationships/image" Target="../media/image15.pn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png" /><Relationship Id="rId11" Type="http://schemas.openxmlformats.org/officeDocument/2006/relationships/customXml" Target="../ink/ink5.xml" /><Relationship Id="rId5" Type="http://schemas.openxmlformats.org/officeDocument/2006/relationships/customXml" Target="../ink/ink2.xml" /><Relationship Id="rId10" Type="http://schemas.openxmlformats.org/officeDocument/2006/relationships/image" Target="../media/image14.png" /><Relationship Id="rId4" Type="http://schemas.openxmlformats.org/officeDocument/2006/relationships/image" Target="../media/image19.jpeg" /><Relationship Id="rId9" Type="http://schemas.openxmlformats.org/officeDocument/2006/relationships/customXml" Target="../ink/ink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9.jpeg" /><Relationship Id="rId4" Type="http://schemas.openxmlformats.org/officeDocument/2006/relationships/image" Target="../media/image28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4.jpeg" /><Relationship Id="rId5" Type="http://schemas.openxmlformats.org/officeDocument/2006/relationships/image" Target="../media/image33.jpeg" /><Relationship Id="rId4" Type="http://schemas.openxmlformats.org/officeDocument/2006/relationships/image" Target="../media/image3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BD1AF-9AF7-5C42-B9FD-44EF8DA27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516452"/>
            <a:ext cx="9448800" cy="1825096"/>
          </a:xfrm>
        </p:spPr>
        <p:txBody>
          <a:bodyPr>
            <a:noAutofit/>
          </a:bodyPr>
          <a:lstStyle/>
          <a:p>
            <a:pPr algn="ctr"/>
            <a:r>
              <a:rPr lang="uk-UA" sz="6000" b="1" u="sng"/>
              <a:t>Нетрадиційні музичні інструменти</a:t>
            </a:r>
          </a:p>
        </p:txBody>
      </p:sp>
    </p:spTree>
    <p:extLst>
      <p:ext uri="{BB962C8B-B14F-4D97-AF65-F5344CB8AC3E}">
        <p14:creationId xmlns:p14="http://schemas.microsoft.com/office/powerpoint/2010/main" val="339209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71AB4-70E1-C348-8CE9-071B84FC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4" y="181740"/>
            <a:ext cx="4900841" cy="1028496"/>
          </a:xfrm>
        </p:spPr>
        <p:txBody>
          <a:bodyPr>
            <a:normAutofit/>
          </a:bodyPr>
          <a:lstStyle/>
          <a:p>
            <a:r>
              <a:rPr lang="uk-UA" sz="4000" b="1" u="sng"/>
              <a:t>Скляний ксилофон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9054C7-87B7-4C4A-8EA2-093F956C9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67" y="1017405"/>
            <a:ext cx="11382729" cy="30289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/>
              <a:t>•  Для такого музичного інструменту потрібна лише вода та кілька склянок. Необхідно наповнити склянки водою, щоб її рівень був не однаковий. Ч</a:t>
            </a:r>
            <a:r>
              <a:rPr lang="uk-UA" sz="2800" b="0" i="0">
                <a:effectLst/>
                <a:latin typeface="Arial" panose="020B0604020202020204" pitchFamily="34" charset="0"/>
              </a:rPr>
              <a:t>им більше води у склянці, тим нижче висота звуку, і чим менше води, тим вона вище.</a:t>
            </a:r>
          </a:p>
          <a:p>
            <a:pPr marL="0" indent="0">
              <a:buNone/>
            </a:pPr>
            <a:r>
              <a:rPr lang="uk-UA" sz="2800" b="0" i="0">
                <a:effectLst/>
                <a:latin typeface="Arial" panose="020B0604020202020204" pitchFamily="34" charset="0"/>
              </a:rPr>
              <a:t>•  Грати на такому інструменті можна дерев‘яною паличкою, стукаючи по склянках, або пальчиками, проводячи зверху по обідку склянок. </a:t>
            </a:r>
            <a:endParaRPr lang="uk-UA" sz="28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FD30D61-0FD9-7343-872F-DE2A82BFE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999" y="4182085"/>
            <a:ext cx="3619500" cy="238125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D77653E-4DA8-0E46-9013-1DC19FDC7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0" y="4182085"/>
            <a:ext cx="3619500" cy="2413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1623DBC-0B5B-3C4F-AE2A-048A2EF6D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81" y="4187731"/>
            <a:ext cx="3526287" cy="237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40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AD7CC-D52B-BE4C-BE33-44E49DAA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787" y="877004"/>
            <a:ext cx="3947322" cy="975704"/>
          </a:xfrm>
        </p:spPr>
        <p:txBody>
          <a:bodyPr>
            <a:normAutofit/>
          </a:bodyPr>
          <a:lstStyle/>
          <a:p>
            <a:r>
              <a:rPr lang="uk-UA" sz="4000" b="1" u="sng"/>
              <a:t>Гра на ложках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3986D96-F207-234F-BF4E-F9E3ABB45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5690" y="1540299"/>
            <a:ext cx="5378823" cy="4633123"/>
          </a:xfrm>
        </p:spPr>
        <p:txBody>
          <a:bodyPr>
            <a:normAutofit lnSpcReduction="10000"/>
          </a:bodyPr>
          <a:lstStyle/>
          <a:p>
            <a:endParaRPr lang="uk-UA"/>
          </a:p>
          <a:p>
            <a:r>
              <a:rPr lang="uk-UA" sz="2800"/>
              <a:t>Ложки — нестандартний інструмент. Для того, аби отримати звук від ложок, потрібно лише міцно скласти їх один до одної та вдаряти об коліно чи долоню. </a:t>
            </a:r>
          </a:p>
          <a:p>
            <a:r>
              <a:rPr lang="uk-UA" sz="2800"/>
              <a:t>Використовувати можна як дерев’яні, так і металеві ложки. Від металевих звук буде більш дзвінким, ніж від дерев’них.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09E7BD4-E3A3-BA49-BDC1-F3238BC77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65" y="436061"/>
            <a:ext cx="3154965" cy="2208476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105560C-9406-A94B-948E-9BB976A3C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440" y="3976409"/>
            <a:ext cx="3264987" cy="2235113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E227795E-E092-0E42-9EE4-C0870D2FD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82" y="4963186"/>
            <a:ext cx="2052828" cy="1539621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92FBA071-A6C9-3646-84C5-6495CBC4D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536" y="1613723"/>
            <a:ext cx="2061628" cy="2061628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DD01B367-E524-4B44-8D72-10A88F469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995" y="2860099"/>
            <a:ext cx="2642912" cy="14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19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2AC75-1878-414E-986D-C10FF2D67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373" y="391187"/>
            <a:ext cx="8678242" cy="1129553"/>
          </a:xfrm>
        </p:spPr>
        <p:txBody>
          <a:bodyPr>
            <a:normAutofit/>
          </a:bodyPr>
          <a:lstStyle/>
          <a:p>
            <a:r>
              <a:rPr lang="uk-UA" sz="4000" b="1" u="sng"/>
              <a:t>Гра на кришках та каструлях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B1DB664-BDE3-884E-A7D5-59AC3BC7C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034" y="1178452"/>
            <a:ext cx="11476132" cy="2250548"/>
          </a:xfrm>
        </p:spPr>
        <p:txBody>
          <a:bodyPr>
            <a:normAutofit/>
          </a:bodyPr>
          <a:lstStyle/>
          <a:p>
            <a:r>
              <a:rPr lang="uk-UA" sz="2800"/>
              <a:t>Металеві кришки та каструлі можна використати як ударні інструменти, адже стукаючи по них, ми можемо отримати характерний звук, як від барабанів, а кришка заміняє звуки барабанної установки, яку ще називають «райд» чи просто «тарілка».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F691AF2-4B5B-6943-9E9F-63F058C4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85" y="5032896"/>
            <a:ext cx="3450857" cy="1614874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0454B0E-808D-0641-8A33-B448F1C6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906" y="3311871"/>
            <a:ext cx="2024178" cy="1544768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7ED7CC51-93F3-1346-8416-D441DB557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956" y="3605255"/>
            <a:ext cx="2949668" cy="2855279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6A83E27F-75F6-834E-A7BB-913909C8B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8081" y="3885131"/>
            <a:ext cx="24860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1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70CE0-95EC-DC42-9657-7CD06D4A8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0433" y="2823881"/>
            <a:ext cx="8909288" cy="1210237"/>
          </a:xfrm>
        </p:spPr>
        <p:txBody>
          <a:bodyPr>
            <a:noAutofit/>
          </a:bodyPr>
          <a:lstStyle/>
          <a:p>
            <a:r>
              <a:rPr lang="uk-UA" sz="8000" b="1" u="sng"/>
              <a:t>Дякую за увагу! </a:t>
            </a:r>
          </a:p>
        </p:txBody>
      </p:sp>
    </p:spTree>
    <p:extLst>
      <p:ext uri="{BB962C8B-B14F-4D97-AF65-F5344CB8AC3E}">
        <p14:creationId xmlns:p14="http://schemas.microsoft.com/office/powerpoint/2010/main" val="281250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EC1642-7328-8948-9F7E-C8C4E4BB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7" y="2038102"/>
            <a:ext cx="5889676" cy="24239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sz="2800"/>
          </a:p>
          <a:p>
            <a:r>
              <a:rPr lang="uk-UA" sz="3200" i="1"/>
              <a:t>Нетрадиційні музичні інструменти </a:t>
            </a:r>
            <a:r>
              <a:rPr lang="uk-UA" sz="2800"/>
              <a:t>— це ті іграшки-інструменти, які можна виготовити самостійно з підручних матеріалів.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1F680C0-19E0-EC42-BFED-6F551E2FD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058" y="3551778"/>
            <a:ext cx="2803305" cy="2093134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D26F45D-7DBB-384E-9406-9F68C14198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00"/>
          <a:stretch/>
        </p:blipFill>
        <p:spPr>
          <a:xfrm>
            <a:off x="6900278" y="1858087"/>
            <a:ext cx="2819146" cy="20931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Рукописні дані 5">
                <a:extLst>
                  <a:ext uri="{FF2B5EF4-FFF2-40B4-BE49-F238E27FC236}">
                    <a16:creationId xmlns:a16="http://schemas.microsoft.com/office/drawing/2014/main" id="{DB50997E-CE6C-5043-9051-CC5C765A6B4C}"/>
                  </a:ext>
                </a:extLst>
              </p14:cNvPr>
              <p14:cNvContentPartPr/>
              <p14:nvPr/>
            </p14:nvContentPartPr>
            <p14:xfrm>
              <a:off x="10133911" y="2762738"/>
              <a:ext cx="831600" cy="1082160"/>
            </p14:xfrm>
          </p:contentPart>
        </mc:Choice>
        <mc:Fallback xmlns="">
          <p:pic>
            <p:nvPicPr>
              <p:cNvPr id="6" name="Рукописні дані 5">
                <a:extLst>
                  <a:ext uri="{FF2B5EF4-FFF2-40B4-BE49-F238E27FC236}">
                    <a16:creationId xmlns:a16="http://schemas.microsoft.com/office/drawing/2014/main" id="{DB50997E-CE6C-5043-9051-CC5C765A6B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25271" y="2753738"/>
                <a:ext cx="849240" cy="10998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585BD29F-FCC3-BB4B-9EF2-6BDA7DBFC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6939" y="484161"/>
            <a:ext cx="1590526" cy="2507417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50235E83-98D1-DD42-B166-D9233341C2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4163" y="987004"/>
            <a:ext cx="1685925" cy="1085850"/>
          </a:xfrm>
          <a:prstGeom prst="rect">
            <a:avLst/>
          </a:prstGeom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4221D23B-13CC-7849-BA86-EED7A6B742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4588" y="3678573"/>
            <a:ext cx="1769460" cy="1566896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D811FA90-BA32-4143-9B28-88B8AE73BE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8635" y="4875147"/>
            <a:ext cx="2390826" cy="179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1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3D511-6369-C544-9F57-2EC39CFB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89" y="80240"/>
            <a:ext cx="5071986" cy="1063449"/>
          </a:xfrm>
        </p:spPr>
        <p:txBody>
          <a:bodyPr>
            <a:normAutofit/>
          </a:bodyPr>
          <a:lstStyle/>
          <a:p>
            <a:pPr algn="l"/>
            <a:r>
              <a:rPr lang="uk-UA" sz="4000" b="1" u="sng"/>
              <a:t>Веселі коробочки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1EAC523-F164-B344-A05A-905968B8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10" y="1192143"/>
            <a:ext cx="11709945" cy="2499686"/>
          </a:xfrm>
        </p:spPr>
        <p:txBody>
          <a:bodyPr>
            <a:noAutofit/>
          </a:bodyPr>
          <a:lstStyle/>
          <a:p>
            <a:r>
              <a:rPr lang="uk-UA" sz="2400"/>
              <a:t>Прикладом нетрадиційних музичних інструментів є веселі коробочки. </a:t>
            </a:r>
          </a:p>
          <a:p>
            <a:r>
              <a:rPr lang="uk-UA" sz="2400"/>
              <a:t>Цей шумовий дитячий інструмент виготовляють з контейнерів від шоколадних яєць або порожніх коробочок від кремів.</a:t>
            </a:r>
          </a:p>
          <a:p>
            <a:r>
              <a:rPr lang="uk-UA" sz="2400"/>
              <a:t>Наповнення може бути різним – рис, гречка, камінчики, дрібні намистини тощо. В залежності від наповнення буде змінюватися тембр звучання. </a:t>
            </a:r>
          </a:p>
          <a:p>
            <a:r>
              <a:rPr lang="uk-UA" sz="2400"/>
              <a:t>Їх називають ще «саморобні міні-маракаси».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4B06B94-4F1A-B84B-939D-13C11ABD6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44147"/>
            <a:ext cx="3202518" cy="2401888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214CBB3-4CF1-6A4A-8F7E-D13F5C0A0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184" y="3844146"/>
            <a:ext cx="2870551" cy="2401889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DE2738D-F55B-9540-8038-84BC22A95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106" y="3854091"/>
            <a:ext cx="2657788" cy="26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9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D17D2-909B-3C4C-930E-2DD08FFD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34" y="613957"/>
            <a:ext cx="4114800" cy="862649"/>
          </a:xfrm>
        </p:spPr>
        <p:txBody>
          <a:bodyPr>
            <a:normAutofit/>
          </a:bodyPr>
          <a:lstStyle/>
          <a:p>
            <a:r>
              <a:rPr lang="uk-UA" sz="4000" b="1" u="sng"/>
              <a:t>Барабанчики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6AC996-17DE-EC47-86A4-F89894260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040" y="1314290"/>
            <a:ext cx="6257326" cy="4755670"/>
          </a:xfrm>
        </p:spPr>
        <p:txBody>
          <a:bodyPr>
            <a:normAutofit/>
          </a:bodyPr>
          <a:lstStyle/>
          <a:p>
            <a:r>
              <a:rPr lang="uk-UA" sz="2800"/>
              <a:t>Цей нетрадиційний інструмент виготовляють із металевої консервної банки з капроновою кришкою, або замінюють її на гумову кульку, яку фіксують за допомогою резинки. </a:t>
            </a:r>
          </a:p>
          <a:p>
            <a:r>
              <a:rPr lang="uk-UA" sz="2800"/>
              <a:t>На такому барабані можна грати за допомогою дерев'яних паличок чи пальців. Цей інструмент схожий на класичний барабан.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DCF93CC-2F50-7C43-BC2C-0E03BA5BD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91" y="2508323"/>
            <a:ext cx="3563486" cy="236760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B6E45AB-777F-FF4B-8C3A-C42C3B3CB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63" y="4693880"/>
            <a:ext cx="2188715" cy="1809607"/>
          </a:xfrm>
          <a:prstGeom prst="rect">
            <a:avLst/>
          </a:prstGeom>
        </p:spPr>
      </p:pic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06DA4CFE-BC5E-744D-8009-060E04D8B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55" y="1719786"/>
            <a:ext cx="1745041" cy="1158272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1B569023-DB3B-B949-B927-A942D2109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8799" y="4600036"/>
            <a:ext cx="145392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9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32C34-A402-0149-98B6-7053E771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09" y="226295"/>
            <a:ext cx="3816927" cy="790079"/>
          </a:xfrm>
        </p:spPr>
        <p:txBody>
          <a:bodyPr>
            <a:normAutofit/>
          </a:bodyPr>
          <a:lstStyle/>
          <a:p>
            <a:pPr algn="l"/>
            <a:r>
              <a:rPr lang="uk-UA" sz="4000" b="1" u="sng"/>
              <a:t>Цокотуха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844600-DBD3-D545-942E-F9565310A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2" y="1223243"/>
            <a:ext cx="11375804" cy="2223031"/>
          </a:xfrm>
        </p:spPr>
        <p:txBody>
          <a:bodyPr>
            <a:noAutofit/>
          </a:bodyPr>
          <a:lstStyle/>
          <a:p>
            <a:r>
              <a:rPr lang="uk-UA" sz="2800"/>
              <a:t>Для виготовлення цього  інструменту беруть торбинку з тканини розміром 20/10 см, заповнюють до половини пластмасовими кришечками від пляшок.</a:t>
            </a:r>
          </a:p>
          <a:p>
            <a:r>
              <a:rPr lang="uk-UA" sz="2800"/>
              <a:t>Якщо струшувати торбинку, то можна почути "цокотіння", схоже на звуки, які видають деякі птахи і тварини.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C0B5283-4DE7-B348-ACED-5A09C874F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27" y="3594399"/>
            <a:ext cx="2968030" cy="3037812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FEBA325-61D3-CD41-A061-869988523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09" y="3589223"/>
            <a:ext cx="2709333" cy="2709333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0B96FC3E-AD8F-9D49-8BDF-66F724F1C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943" y="3594344"/>
            <a:ext cx="3599763" cy="27042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Рукописні дані 8">
                <a:extLst>
                  <a:ext uri="{FF2B5EF4-FFF2-40B4-BE49-F238E27FC236}">
                    <a16:creationId xmlns:a16="http://schemas.microsoft.com/office/drawing/2014/main" id="{4BC70D86-89E0-1249-9896-40DE4F3E0477}"/>
                  </a:ext>
                </a:extLst>
              </p14:cNvPr>
              <p14:cNvContentPartPr/>
              <p14:nvPr/>
            </p14:nvContentPartPr>
            <p14:xfrm>
              <a:off x="3688562" y="4651425"/>
              <a:ext cx="27720" cy="590040"/>
            </p14:xfrm>
          </p:contentPart>
        </mc:Choice>
        <mc:Fallback xmlns="">
          <p:pic>
            <p:nvPicPr>
              <p:cNvPr id="9" name="Рукописні дані 8">
                <a:extLst>
                  <a:ext uri="{FF2B5EF4-FFF2-40B4-BE49-F238E27FC236}">
                    <a16:creationId xmlns:a16="http://schemas.microsoft.com/office/drawing/2014/main" id="{4BC70D86-89E0-1249-9896-40DE4F3E04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43922" y="4561425"/>
                <a:ext cx="117360" cy="76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Рукописні дані 9">
                <a:extLst>
                  <a:ext uri="{FF2B5EF4-FFF2-40B4-BE49-F238E27FC236}">
                    <a16:creationId xmlns:a16="http://schemas.microsoft.com/office/drawing/2014/main" id="{3C380EE5-FAF5-FE40-982E-DD01753EFC49}"/>
                  </a:ext>
                </a:extLst>
              </p14:cNvPr>
              <p14:cNvContentPartPr/>
              <p14:nvPr/>
            </p14:nvContentPartPr>
            <p14:xfrm>
              <a:off x="3465362" y="4999545"/>
              <a:ext cx="437400" cy="24840"/>
            </p14:xfrm>
          </p:contentPart>
        </mc:Choice>
        <mc:Fallback xmlns="">
          <p:pic>
            <p:nvPicPr>
              <p:cNvPr id="10" name="Рукописні дані 9">
                <a:extLst>
                  <a:ext uri="{FF2B5EF4-FFF2-40B4-BE49-F238E27FC236}">
                    <a16:creationId xmlns:a16="http://schemas.microsoft.com/office/drawing/2014/main" id="{3C380EE5-FAF5-FE40-982E-DD01753EFC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0722" y="4909905"/>
                <a:ext cx="5270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Рукописні дані 10">
                <a:extLst>
                  <a:ext uri="{FF2B5EF4-FFF2-40B4-BE49-F238E27FC236}">
                    <a16:creationId xmlns:a16="http://schemas.microsoft.com/office/drawing/2014/main" id="{A04AF2C8-FB31-264E-A296-6A97177CCF8F}"/>
                  </a:ext>
                </a:extLst>
              </p14:cNvPr>
              <p14:cNvContentPartPr/>
              <p14:nvPr/>
            </p14:nvContentPartPr>
            <p14:xfrm>
              <a:off x="7270562" y="4669785"/>
              <a:ext cx="21600" cy="443520"/>
            </p14:xfrm>
          </p:contentPart>
        </mc:Choice>
        <mc:Fallback xmlns="">
          <p:pic>
            <p:nvPicPr>
              <p:cNvPr id="11" name="Рукописні дані 10">
                <a:extLst>
                  <a:ext uri="{FF2B5EF4-FFF2-40B4-BE49-F238E27FC236}">
                    <a16:creationId xmlns:a16="http://schemas.microsoft.com/office/drawing/2014/main" id="{A04AF2C8-FB31-264E-A296-6A97177CCF8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25562" y="4579785"/>
                <a:ext cx="11124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Рукописні дані 11">
                <a:extLst>
                  <a:ext uri="{FF2B5EF4-FFF2-40B4-BE49-F238E27FC236}">
                    <a16:creationId xmlns:a16="http://schemas.microsoft.com/office/drawing/2014/main" id="{3CF047C0-196C-6946-9ADC-A69D9792B73D}"/>
                  </a:ext>
                </a:extLst>
              </p14:cNvPr>
              <p14:cNvContentPartPr/>
              <p14:nvPr/>
            </p14:nvContentPartPr>
            <p14:xfrm>
              <a:off x="7071842" y="4865265"/>
              <a:ext cx="470880" cy="24840"/>
            </p14:xfrm>
          </p:contentPart>
        </mc:Choice>
        <mc:Fallback xmlns="">
          <p:pic>
            <p:nvPicPr>
              <p:cNvPr id="12" name="Рукописні дані 11">
                <a:extLst>
                  <a:ext uri="{FF2B5EF4-FFF2-40B4-BE49-F238E27FC236}">
                    <a16:creationId xmlns:a16="http://schemas.microsoft.com/office/drawing/2014/main" id="{3CF047C0-196C-6946-9ADC-A69D9792B73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26842" y="4775265"/>
                <a:ext cx="560520" cy="2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753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47BA4-C1D0-314E-A1B1-E80713935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72" y="639316"/>
            <a:ext cx="5747192" cy="1218823"/>
          </a:xfrm>
        </p:spPr>
        <p:txBody>
          <a:bodyPr>
            <a:normAutofit/>
          </a:bodyPr>
          <a:lstStyle/>
          <a:p>
            <a:pPr algn="l"/>
            <a:r>
              <a:rPr lang="uk-UA" sz="4000" b="1" u="sng"/>
              <a:t>Гребінець-тріскунець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6E0AB0-A3C9-2B4F-AC38-DFF072F0A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1858139"/>
            <a:ext cx="5410198" cy="4483666"/>
          </a:xfrm>
        </p:spPr>
        <p:txBody>
          <a:bodyPr>
            <a:noAutofit/>
          </a:bodyPr>
          <a:lstStyle/>
          <a:p>
            <a:r>
              <a:rPr lang="uk-UA" sz="2800"/>
              <a:t>Для виготовлення такого інструменту знадобиться лише достатнього розміру гребінчик, бажано з великими зубцями. І для отримання характерного звуку по ньому проводять паличкою чи пальцями.</a:t>
            </a:r>
          </a:p>
          <a:p>
            <a:r>
              <a:rPr lang="uk-UA" sz="2800"/>
              <a:t> Такий нетрадиційний інструмент дещо схожий на калімбу.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F5800E5-0058-8942-99FB-6D9F4406C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716" y="1018279"/>
            <a:ext cx="3606257" cy="243783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E91AE86-8771-694F-86F3-03DF57D33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286" y="3597400"/>
            <a:ext cx="2911115" cy="291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5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D8C7E-E6EA-2949-AE48-823D2A6AC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6846"/>
            <a:ext cx="3375619" cy="798266"/>
          </a:xfrm>
        </p:spPr>
        <p:txBody>
          <a:bodyPr>
            <a:normAutofit/>
          </a:bodyPr>
          <a:lstStyle/>
          <a:p>
            <a:pPr algn="l"/>
            <a:r>
              <a:rPr lang="uk-UA" sz="4000" b="1" u="sng"/>
              <a:t>Шелестуни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BA0130-3623-864A-9AAB-B0D84108D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232" y="1886222"/>
            <a:ext cx="3889025" cy="4054932"/>
          </a:xfrm>
        </p:spPr>
        <p:txBody>
          <a:bodyPr>
            <a:noAutofit/>
          </a:bodyPr>
          <a:lstStyle/>
          <a:p>
            <a:r>
              <a:rPr lang="uk-UA" sz="2800"/>
              <a:t>Цей саморобний музичний інструмент дає можливість зімітувати шум вітру чи шелест листя.</a:t>
            </a:r>
          </a:p>
          <a:p>
            <a:r>
              <a:rPr lang="uk-UA" sz="2800"/>
              <a:t> Виготовляють його зі звичайної палички і смужок гафрованого паперу.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A3A61D2-F0D8-6B4D-8DD3-A6178BBE2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257" y="916846"/>
            <a:ext cx="4134773" cy="3394157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A6831934-C386-A642-952B-4995EA6C8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337" y="3047635"/>
            <a:ext cx="3486864" cy="3486864"/>
          </a:xfrm>
          <a:prstGeom prst="rect">
            <a:avLst/>
          </a:prstGeom>
        </p:spPr>
      </p:pic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1737F436-27FD-B64E-922D-27C0088F0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973" y="4457491"/>
            <a:ext cx="2461219" cy="1930519"/>
          </a:xfrm>
          <a:prstGeom prst="rect">
            <a:avLst/>
          </a:prstGeom>
        </p:spPr>
      </p:pic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7405C991-E5D3-8B42-9512-12BDB7223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444" y="1117015"/>
            <a:ext cx="2936758" cy="17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9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8D637-23BD-BA40-AEBD-875B34D0B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51" y="498147"/>
            <a:ext cx="3380305" cy="907709"/>
          </a:xfrm>
        </p:spPr>
        <p:txBody>
          <a:bodyPr>
            <a:normAutofit/>
          </a:bodyPr>
          <a:lstStyle/>
          <a:p>
            <a:pPr algn="l"/>
            <a:r>
              <a:rPr lang="uk-UA" sz="4000" b="1" u="sng"/>
              <a:t>Бубонці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A22669-81D0-2849-B9AE-A800F2B44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77" y="1245310"/>
            <a:ext cx="10820400" cy="1955936"/>
          </a:xfrm>
        </p:spPr>
        <p:txBody>
          <a:bodyPr>
            <a:normAutofit/>
          </a:bodyPr>
          <a:lstStyle/>
          <a:p>
            <a:r>
              <a:rPr lang="uk-UA" sz="2400"/>
              <a:t>Звичайні бубонці, які використовують для рукоділля, можна використати і як шумовий інструмент в оркестрі. Їх потрібно лише пришити до резинки для волосся чи приклеїти до дерев'яної палички - інструмент готовий до використання.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947BFC1-423F-764C-8F45-677FECD8E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77" y="3201246"/>
            <a:ext cx="2320471" cy="2491781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78E11F3-4FA6-B04B-8295-0528068BC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548" y="3843432"/>
            <a:ext cx="2908817" cy="2375290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48A3ED39-7F2D-5A49-9B84-CB00724ED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365" y="3309905"/>
            <a:ext cx="2908817" cy="2908817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45922613-A287-D945-831F-024E879C1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1116" y="4391992"/>
            <a:ext cx="2910210" cy="195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0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2FA30-000A-3C4A-9419-E4A98C00B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20" y="141533"/>
            <a:ext cx="4047972" cy="1165005"/>
          </a:xfrm>
        </p:spPr>
        <p:txBody>
          <a:bodyPr>
            <a:normAutofit/>
          </a:bodyPr>
          <a:lstStyle/>
          <a:p>
            <a:pPr algn="l"/>
            <a:r>
              <a:rPr lang="uk-UA" sz="4000" b="1" u="sng"/>
              <a:t>Стукалка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638EE11-3C4F-1143-9C63-9439C8470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3" y="1037923"/>
            <a:ext cx="10820400" cy="1998478"/>
          </a:xfrm>
        </p:spPr>
        <p:txBody>
          <a:bodyPr>
            <a:normAutofit/>
          </a:bodyPr>
          <a:lstStyle/>
          <a:p>
            <a:r>
              <a:rPr lang="uk-UA" sz="2400"/>
              <a:t>Для виготовлення цього інструменту нам знадобиться невеликий листок картону, який ми складаємо навпіл, і металеві кришечки від пляшок, або гудзики. Їх ми кріпиться по обидві сторони картону з внутрішньої сторони. </a:t>
            </a:r>
          </a:p>
          <a:p>
            <a:r>
              <a:rPr lang="uk-UA" sz="2400"/>
              <a:t>Таким чином одержуємо саморобні кастаньєтти.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AEFC9CE-CE9C-7C43-AFEF-FB8578BB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37" y="3943702"/>
            <a:ext cx="2857500" cy="21336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A3FD4E7-E587-6A44-8DFC-F67F56B30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482" y="2633654"/>
            <a:ext cx="2311850" cy="262009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BEE61CA-DFAB-7042-B5A0-6A073889D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806" y="2910556"/>
            <a:ext cx="2857500" cy="2143125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4D654301-2736-6E43-BA5F-EE8C45DCBA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531"/>
          <a:stretch/>
        </p:blipFill>
        <p:spPr>
          <a:xfrm>
            <a:off x="4728996" y="4360962"/>
            <a:ext cx="3017898" cy="2133600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99B38882-769B-594D-9252-6B3363BC5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2253" y="2777808"/>
            <a:ext cx="2002870" cy="33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8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Широкий екран</PresentationFormat>
  <Slides>13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Небеса</vt:lpstr>
      <vt:lpstr>Нетрадиційні музичні інструменти</vt:lpstr>
      <vt:lpstr>Презентація PowerPoint</vt:lpstr>
      <vt:lpstr>Веселі коробочки</vt:lpstr>
      <vt:lpstr>Барабанчики</vt:lpstr>
      <vt:lpstr>Цокотуха</vt:lpstr>
      <vt:lpstr>Гребінець-тріскунець</vt:lpstr>
      <vt:lpstr>Шелестуни</vt:lpstr>
      <vt:lpstr>Бубонці</vt:lpstr>
      <vt:lpstr>Стукалка</vt:lpstr>
      <vt:lpstr>Скляний ксилофон</vt:lpstr>
      <vt:lpstr>Гра на ложках</vt:lpstr>
      <vt:lpstr>Гра на кришках та каструлях</vt:lpstr>
      <vt:lpstr>Дякую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Нетрадиційні музичні інструменти</dc:title>
  <dc:creator>Юля Оприско</dc:creator>
  <cp:lastModifiedBy>Юля Оприско</cp:lastModifiedBy>
  <cp:revision>25</cp:revision>
  <dcterms:created xsi:type="dcterms:W3CDTF">2020-11-25T19:38:39Z</dcterms:created>
  <dcterms:modified xsi:type="dcterms:W3CDTF">2020-11-28T17:33:43Z</dcterms:modified>
</cp:coreProperties>
</file>