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microsoft.com/office/2007/relationships/hdphoto" Target="../media/hdphoto3.wdp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 rot="198092">
            <a:off x="320950" y="1301619"/>
            <a:ext cx="11424249" cy="4347714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9594" y="2012436"/>
            <a:ext cx="9966960" cy="2926080"/>
          </a:xfrm>
        </p:spPr>
        <p:txBody>
          <a:bodyPr>
            <a:normAutofit/>
          </a:bodyPr>
          <a:lstStyle/>
          <a:p>
            <a:r>
              <a:rPr lang="uk-UA" sz="9600" cap="none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Дитячі музичні інструменти</a:t>
            </a:r>
            <a:endParaRPr lang="uk-UA" sz="9600" cap="none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3038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t="16681" b="7630"/>
          <a:stretch/>
        </p:blipFill>
        <p:spPr>
          <a:xfrm>
            <a:off x="858416" y="1026367"/>
            <a:ext cx="10943266" cy="5570376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1287624" y="3866748"/>
            <a:ext cx="3482783" cy="1138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866122" y="750497"/>
            <a:ext cx="8418409" cy="166613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6411" y="979097"/>
            <a:ext cx="7586932" cy="135003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uk-UA" sz="4800" b="1" u="sng" dirty="0" smtClean="0">
                <a:solidFill>
                  <a:schemeClr val="accent1">
                    <a:lumMod val="50000"/>
                  </a:schemeClr>
                </a:solidFill>
              </a:rPr>
              <a:t>Види дитячих музичних інструментів</a:t>
            </a:r>
            <a:endParaRPr lang="ru-RU" sz="48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76271" y="4016181"/>
            <a:ext cx="3194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chemeClr val="accent1">
                    <a:lumMod val="50000"/>
                  </a:schemeClr>
                </a:solidFill>
              </a:rPr>
              <a:t>Беззвучні  </a:t>
            </a:r>
            <a:endParaRPr lang="uk-UA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764" y="3846743"/>
            <a:ext cx="3499407" cy="115834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466405" y="4041193"/>
            <a:ext cx="18181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dirty="0" smtClean="0">
                <a:solidFill>
                  <a:schemeClr val="accent1">
                    <a:lumMod val="50000"/>
                  </a:schemeClr>
                </a:solidFill>
              </a:rPr>
              <a:t>Звучні</a:t>
            </a:r>
            <a:endParaRPr lang="ru-RU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4123661">
            <a:off x="7801598" y="2828713"/>
            <a:ext cx="1329614" cy="524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21488">
            <a:off x="3671400" y="2432684"/>
            <a:ext cx="786452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65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135147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uk-UA" sz="7200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Беззвучні</a:t>
            </a:r>
            <a:endParaRPr lang="ru-RU" sz="7200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321" y="1207698"/>
            <a:ext cx="11395493" cy="2501660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uk-UA" sz="28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</a:rPr>
              <a:t>Беззвучні- іграшки, які лише відтворюють зовнішній вигляд музичних інструментів</a:t>
            </a: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</a:rPr>
              <a:t>, наприклад: піаніно з німою клавіатурою, баянчики, скрипки, бандури, які не звучать тощо. 					Це можуть бути макети </a:t>
            </a: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</a:rPr>
              <a:t>музичних </a:t>
            </a:r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</a:rPr>
              <a:t>інструментів або зображення їх на малюнку. Вони використовуються для ознайомлення дітей з цими інструментами, а також у різних музично-дидактичних іграх.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71" y="3664513"/>
            <a:ext cx="4134389" cy="2582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013" y="3619668"/>
            <a:ext cx="2706662" cy="26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14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067" t="11597" r="18793" b="8872"/>
          <a:stretch/>
        </p:blipFill>
        <p:spPr>
          <a:xfrm>
            <a:off x="6618299" y="3929588"/>
            <a:ext cx="2082988" cy="26237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472" y="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uk-UA" sz="4800" b="1" u="sng" dirty="0" smtClean="0">
                <a:solidFill>
                  <a:schemeClr val="accent1">
                    <a:lumMod val="50000"/>
                  </a:schemeClr>
                </a:solidFill>
              </a:rPr>
              <a:t>ЗВУЧНІ ПОДІЛЯЮТЬСЯ:</a:t>
            </a:r>
            <a:endParaRPr lang="ru-RU" sz="48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881" y="1078302"/>
            <a:ext cx="11409296" cy="1362974"/>
          </a:xfrm>
        </p:spPr>
        <p:txBody>
          <a:bodyPr>
            <a:normAutofit fontScale="92500"/>
          </a:bodyPr>
          <a:lstStyle/>
          <a:p>
            <a:r>
              <a:rPr lang="uk-UA" sz="3600" b="1" i="1" dirty="0" smtClean="0">
                <a:solidFill>
                  <a:schemeClr val="accent1">
                    <a:lumMod val="50000"/>
                  </a:schemeClr>
                </a:solidFill>
              </a:rPr>
              <a:t>Іграшки-інструменти із звуками невизначеної висоти</a:t>
            </a:r>
            <a:r>
              <a:rPr lang="uk-UA" sz="3600" dirty="0" smtClean="0">
                <a:solidFill>
                  <a:schemeClr val="accent1">
                    <a:lumMod val="50000"/>
                  </a:schemeClr>
                </a:solidFill>
              </a:rPr>
              <a:t>: калатальця, бубни, барабани, кастаньєти, трикутники тощо.</a:t>
            </a:r>
          </a:p>
          <a:p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4324" t="20696" r="2129" b="27930"/>
          <a:stretch/>
        </p:blipFill>
        <p:spPr>
          <a:xfrm>
            <a:off x="339881" y="2113903"/>
            <a:ext cx="3217311" cy="27604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9868" b="21522"/>
          <a:stretch/>
        </p:blipFill>
        <p:spPr>
          <a:xfrm>
            <a:off x="2906193" y="4596325"/>
            <a:ext cx="3504142" cy="1956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264" y="2139351"/>
            <a:ext cx="2506890" cy="2506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0076" t="10423" r="9320" b="13057"/>
          <a:stretch/>
        </p:blipFill>
        <p:spPr>
          <a:xfrm>
            <a:off x="8154431" y="2127266"/>
            <a:ext cx="3698144" cy="271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23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635" y="608162"/>
            <a:ext cx="11218653" cy="2204049"/>
          </a:xfrm>
        </p:spPr>
        <p:txBody>
          <a:bodyPr>
            <a:normAutofit/>
          </a:bodyPr>
          <a:lstStyle/>
          <a:p>
            <a:pPr algn="just"/>
            <a:r>
              <a:rPr lang="uk-UA" sz="3300" b="1" i="1" dirty="0" smtClean="0">
                <a:solidFill>
                  <a:schemeClr val="accent1">
                    <a:lumMod val="50000"/>
                  </a:schemeClr>
                </a:solidFill>
              </a:rPr>
              <a:t>Іграшки-інструменти, що дають звуки лише однієї висоти</a:t>
            </a:r>
            <a:r>
              <a:rPr lang="uk-UA" sz="3300" dirty="0" smtClean="0">
                <a:solidFill>
                  <a:schemeClr val="accent1">
                    <a:lumMod val="50000"/>
                  </a:schemeClr>
                </a:solidFill>
              </a:rPr>
              <a:t>, наприклад: сопілки</a:t>
            </a:r>
            <a:r>
              <a:rPr lang="uk-UA" sz="3300" dirty="0">
                <a:solidFill>
                  <a:schemeClr val="accent1">
                    <a:lumMod val="50000"/>
                  </a:schemeClr>
                </a:solidFill>
              </a:rPr>
              <a:t>, дудки, </a:t>
            </a:r>
            <a:r>
              <a:rPr lang="uk-UA" sz="3300" dirty="0" smtClean="0">
                <a:solidFill>
                  <a:schemeClr val="accent1">
                    <a:lumMod val="50000"/>
                  </a:schemeClr>
                </a:solidFill>
              </a:rPr>
              <a:t>ріжки тощо. З їх  допомогою можна відтворювати різні ритми</a:t>
            </a:r>
            <a:r>
              <a:rPr lang="uk-UA" sz="33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33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  <a14:imgEffect>
                      <a14:brightnessContrast bright="4000" contrast="13000"/>
                    </a14:imgEffect>
                  </a14:imgLayer>
                </a14:imgProps>
              </a:ext>
            </a:extLst>
          </a:blip>
          <a:srcRect t="10287" b="3558"/>
          <a:stretch/>
        </p:blipFill>
        <p:spPr>
          <a:xfrm>
            <a:off x="598842" y="2812211"/>
            <a:ext cx="4358361" cy="30364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804" y="2260120"/>
            <a:ext cx="3803529" cy="38035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51" t="33471" r="-151" b="24113"/>
          <a:stretch/>
        </p:blipFill>
        <p:spPr>
          <a:xfrm rot="5400000">
            <a:off x="4171950" y="3321087"/>
            <a:ext cx="4656105" cy="197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78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272" y="496020"/>
            <a:ext cx="11166894" cy="1600199"/>
          </a:xfrm>
        </p:spPr>
        <p:txBody>
          <a:bodyPr>
            <a:noAutofit/>
          </a:bodyPr>
          <a:lstStyle/>
          <a:p>
            <a:pPr algn="just"/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</a:rPr>
              <a:t>Іграшки із зафіксованою мелодією</a:t>
            </a: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</a:rPr>
              <a:t>: шарманки, органчики, музичні скриньки, музичні вітальні листівки тощо. Під час гри з ними дії дітей носять тільки механічний характер. Ще ці іграшки використовують у сюрпризних моментах та різноманітних іграх.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0481" r="9192"/>
          <a:stretch/>
        </p:blipFill>
        <p:spPr>
          <a:xfrm>
            <a:off x="6219685" y="2264654"/>
            <a:ext cx="2428015" cy="4291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10205" t="17157" r="8967" b="19606"/>
          <a:stretch/>
        </p:blipFill>
        <p:spPr>
          <a:xfrm>
            <a:off x="8770666" y="3012681"/>
            <a:ext cx="3131388" cy="24499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7747" t="4717" r="37210" b="7165"/>
          <a:stretch/>
        </p:blipFill>
        <p:spPr>
          <a:xfrm>
            <a:off x="372350" y="3012681"/>
            <a:ext cx="2621442" cy="27949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5095" t="10154" r="36603" b="21939"/>
          <a:stretch/>
        </p:blipFill>
        <p:spPr>
          <a:xfrm>
            <a:off x="2993792" y="3206203"/>
            <a:ext cx="3102927" cy="240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78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t="15693" b="14622"/>
          <a:stretch/>
        </p:blipFill>
        <p:spPr>
          <a:xfrm>
            <a:off x="6263427" y="4321548"/>
            <a:ext cx="3085499" cy="215014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392" y="409754"/>
            <a:ext cx="11227279" cy="184174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</a:rPr>
              <a:t>Іграшки-інструменти з діатонічним або хроматичним звукорядом: </a:t>
            </a: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</a:rPr>
              <a:t>металофони, піаніно, роялі, кларнети, флейти, саксофони, баяни, домри, балалайки та ін. Це інструменти на яких можна виконувати нескладні мелодії дитячих та народних пісень.</a:t>
            </a:r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9676" t="11521" r="5796" b="12594"/>
          <a:stretch/>
        </p:blipFill>
        <p:spPr>
          <a:xfrm>
            <a:off x="311555" y="2494375"/>
            <a:ext cx="3019246" cy="2153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5244" t="3698" r="4869" b="4151"/>
          <a:stretch/>
        </p:blipFill>
        <p:spPr>
          <a:xfrm>
            <a:off x="3397251" y="1993721"/>
            <a:ext cx="2440194" cy="2501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115" y="1835767"/>
            <a:ext cx="2239768" cy="25016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44045" r="43219"/>
          <a:stretch/>
        </p:blipFill>
        <p:spPr>
          <a:xfrm>
            <a:off x="8194717" y="1769833"/>
            <a:ext cx="621102" cy="30384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t="28063" b="28767"/>
          <a:stretch/>
        </p:blipFill>
        <p:spPr>
          <a:xfrm rot="16200000">
            <a:off x="7920176" y="2805683"/>
            <a:ext cx="2857500" cy="12335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1461" y="2626098"/>
            <a:ext cx="1971675" cy="33909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l="10208" t="13516" r="9576" b="13342"/>
          <a:stretch/>
        </p:blipFill>
        <p:spPr>
          <a:xfrm>
            <a:off x="1464316" y="4237608"/>
            <a:ext cx="2542179" cy="23180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/>
          <a:srcRect l="38138" r="37995"/>
          <a:stretch/>
        </p:blipFill>
        <p:spPr>
          <a:xfrm rot="1409158">
            <a:off x="5199422" y="3755761"/>
            <a:ext cx="937326" cy="272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51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brightnessContrast contras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9082" y="1605281"/>
            <a:ext cx="8877782" cy="47856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213" y="41656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uk-UA" sz="8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  <a:endParaRPr lang="ru-RU" sz="8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7568187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219</TotalTime>
  <Words>140</Words>
  <Application>Microsoft Office PowerPoint</Application>
  <PresentationFormat>Широкоэкранный</PresentationFormat>
  <Paragraphs>12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Corbel</vt:lpstr>
      <vt:lpstr>Базис</vt:lpstr>
      <vt:lpstr>Дитячі музичні інструменти</vt:lpstr>
      <vt:lpstr>Презентация PowerPoint</vt:lpstr>
      <vt:lpstr>Беззвучні</vt:lpstr>
      <vt:lpstr>ЗВУЧНІ ПОДІЛЯЮТЬСЯ: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Дитячі музичні інструменти</dc:title>
  <dc:creator>user</dc:creator>
  <cp:lastModifiedBy>user</cp:lastModifiedBy>
  <cp:revision>24</cp:revision>
  <dcterms:created xsi:type="dcterms:W3CDTF">2020-11-23T16:34:07Z</dcterms:created>
  <dcterms:modified xsi:type="dcterms:W3CDTF">2020-11-27T17:24:48Z</dcterms:modified>
</cp:coreProperties>
</file>