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5" r:id="rId2"/>
    <p:sldId id="256" r:id="rId3"/>
    <p:sldId id="257" r:id="rId4"/>
    <p:sldId id="259" r:id="rId5"/>
    <p:sldId id="268" r:id="rId6"/>
    <p:sldId id="258" r:id="rId7"/>
    <p:sldId id="261" r:id="rId8"/>
    <p:sldId id="262" r:id="rId9"/>
    <p:sldId id="271" r:id="rId10"/>
    <p:sldId id="264" r:id="rId11"/>
    <p:sldId id="267" r:id="rId12"/>
    <p:sldId id="260" r:id="rId13"/>
    <p:sldId id="272" r:id="rId14"/>
    <p:sldId id="273" r:id="rId15"/>
    <p:sldId id="275" r:id="rId16"/>
    <p:sldId id="278" r:id="rId17"/>
    <p:sldId id="281" r:id="rId18"/>
    <p:sldId id="292" r:id="rId19"/>
    <p:sldId id="287" r:id="rId20"/>
    <p:sldId id="293" r:id="rId21"/>
    <p:sldId id="285" r:id="rId22"/>
    <p:sldId id="274" r:id="rId23"/>
    <p:sldId id="282" r:id="rId24"/>
    <p:sldId id="284" r:id="rId25"/>
    <p:sldId id="294" r:id="rId26"/>
    <p:sldId id="283" r:id="rId27"/>
    <p:sldId id="286" r:id="rId28"/>
    <p:sldId id="290" r:id="rId29"/>
    <p:sldId id="288" r:id="rId30"/>
    <p:sldId id="291" r:id="rId31"/>
    <p:sldId id="295" r:id="rId32"/>
    <p:sldId id="296" r:id="rId33"/>
    <p:sldId id="297" r:id="rId34"/>
    <p:sldId id="298" r:id="rId35"/>
    <p:sldId id="300" r:id="rId36"/>
    <p:sldId id="301" r:id="rId37"/>
    <p:sldId id="302" r:id="rId38"/>
    <p:sldId id="303" r:id="rId3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9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1725C-14C1-4D65-9146-111D273E8C9A}" type="datetimeFigureOut">
              <a:rPr lang="uk-UA" smtClean="0"/>
              <a:t>19.11.2014</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06DA1-8FF6-44AB-A677-A62587C057DF}" type="slidenum">
              <a:rPr lang="uk-UA" smtClean="0"/>
              <a:t>‹№›</a:t>
            </a:fld>
            <a:endParaRPr lang="uk-UA"/>
          </a:p>
        </p:txBody>
      </p:sp>
    </p:spTree>
    <p:extLst>
      <p:ext uri="{BB962C8B-B14F-4D97-AF65-F5344CB8AC3E}">
        <p14:creationId xmlns:p14="http://schemas.microsoft.com/office/powerpoint/2010/main" val="53294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06D06DA1-8FF6-44AB-A677-A62587C057DF}" type="slidenum">
              <a:rPr lang="uk-UA" smtClean="0"/>
              <a:t>12</a:t>
            </a:fld>
            <a:endParaRPr lang="uk-UA"/>
          </a:p>
        </p:txBody>
      </p:sp>
    </p:spTree>
    <p:extLst>
      <p:ext uri="{BB962C8B-B14F-4D97-AF65-F5344CB8AC3E}">
        <p14:creationId xmlns:p14="http://schemas.microsoft.com/office/powerpoint/2010/main" val="365900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19.11.2014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19.11.2014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19.11.2014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19.11.2014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t>19.11.2014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C90A66AE-81F5-474A-B74B-EE41E9320F19}" type="datetimeFigureOut">
              <a:rPr lang="uk-UA" smtClean="0"/>
              <a:t>19.11.2014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C90A66AE-81F5-474A-B74B-EE41E9320F19}" type="datetimeFigureOut">
              <a:rPr lang="uk-UA" smtClean="0"/>
              <a:t>19.11.2014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C90A66AE-81F5-474A-B74B-EE41E9320F19}" type="datetimeFigureOut">
              <a:rPr lang="uk-UA" smtClean="0"/>
              <a:t>19.11.2014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t>19.11.2014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t>19.11.2014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t>19.11.2014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t>19.11.2014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7"/>
            <a:ext cx="9036496" cy="3267794"/>
          </a:xfrm>
        </p:spPr>
        <p:txBody>
          <a:bodyPr>
            <a:noAutofit/>
          </a:bodyPr>
          <a:lstStyle/>
          <a:p>
            <a:r>
              <a:rPr lang="uk-UA"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a:t>
            </a:r>
            <a:r>
              <a:rPr lang="uk-UA"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сторія </a:t>
            </a:r>
            <a:r>
              <a:rPr lang="uk-UA"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 </a:t>
            </a:r>
            <a:r>
              <a:rPr lang="uk-UA"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грифом</a:t>
            </a:r>
            <a:endParaRPr lang="uk-UA" sz="8800" dirty="0"/>
          </a:p>
        </p:txBody>
      </p:sp>
      <p:sp>
        <p:nvSpPr>
          <p:cNvPr id="3" name="Підзаголовок 2"/>
          <p:cNvSpPr>
            <a:spLocks noGrp="1"/>
          </p:cNvSpPr>
          <p:nvPr>
            <p:ph type="subTitle" idx="1"/>
          </p:nvPr>
        </p:nvSpPr>
        <p:spPr>
          <a:xfrm>
            <a:off x="323528" y="3886200"/>
            <a:ext cx="8820472" cy="1752600"/>
          </a:xfrm>
        </p:spPr>
        <p:txBody>
          <a:bodyPr>
            <a:normAutofit fontScale="92500" lnSpcReduction="20000"/>
          </a:bodyPr>
          <a:lstStyle/>
          <a:p>
            <a:r>
              <a:rPr lang="uk-UA" sz="103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uk-UA" sz="103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СЕКРЕТНО"</a:t>
            </a:r>
            <a:r>
              <a:rPr lang="uk-UA" sz="103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uk-UA" sz="103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uk-UA" dirty="0"/>
          </a:p>
        </p:txBody>
      </p:sp>
      <p:sp>
        <p:nvSpPr>
          <p:cNvPr id="4" name="5-кутна зірка 3"/>
          <p:cNvSpPr/>
          <p:nvPr/>
        </p:nvSpPr>
        <p:spPr>
          <a:xfrm>
            <a:off x="6804248" y="4581128"/>
            <a:ext cx="2160240" cy="1817177"/>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48111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65642"/>
          </a:xfrm>
        </p:spPr>
        <p:txBody>
          <a:bodyPr>
            <a:normAutofit/>
          </a:bodyPr>
          <a:lstStyle/>
          <a:p>
            <a:r>
              <a:rPr lang="uk-UA" sz="6000" b="1" dirty="0" smtClean="0"/>
              <a:t>Юрій Тютюнник</a:t>
            </a:r>
            <a:endParaRPr lang="uk-UA" sz="6000" b="1" dirty="0"/>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a:xfrm>
            <a:off x="4499993" y="1600200"/>
            <a:ext cx="4636398" cy="5257800"/>
          </a:xfrm>
        </p:spPr>
        <p:txBody>
          <a:bodyPr>
            <a:normAutofit/>
          </a:bodyPr>
          <a:lstStyle/>
          <a:p>
            <a:pPr marL="0" indent="0">
              <a:buNone/>
            </a:pPr>
            <a:r>
              <a:rPr lang="ru-RU" dirty="0"/>
              <a:t>Фото з </a:t>
            </a:r>
            <a:r>
              <a:rPr lang="ru-RU" dirty="0" err="1"/>
              <a:t>кримінальної</a:t>
            </a:r>
            <a:r>
              <a:rPr lang="ru-RU" dirty="0"/>
              <a:t> </a:t>
            </a:r>
            <a:r>
              <a:rPr lang="ru-RU" dirty="0" err="1"/>
              <a:t>справи</a:t>
            </a:r>
            <a:r>
              <a:rPr lang="ru-RU" dirty="0"/>
              <a:t> </a:t>
            </a:r>
            <a:r>
              <a:rPr lang="ru-RU" dirty="0" smtClean="0"/>
              <a:t>(</a:t>
            </a:r>
            <a:r>
              <a:rPr lang="ru-RU" dirty="0"/>
              <a:t>1929 </a:t>
            </a:r>
            <a:r>
              <a:rPr lang="ru-RU" dirty="0" err="1"/>
              <a:t>рік</a:t>
            </a:r>
            <a:r>
              <a:rPr lang="ru-RU" dirty="0"/>
              <a:t>). </a:t>
            </a:r>
            <a:r>
              <a:rPr lang="ru-RU" dirty="0" err="1"/>
              <a:t>Архів</a:t>
            </a:r>
            <a:r>
              <a:rPr lang="ru-RU" dirty="0"/>
              <a:t> СБУ.</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383" y="2946115"/>
            <a:ext cx="4644008" cy="38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7" y="1124745"/>
            <a:ext cx="4204715"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199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1435100"/>
          </a:xfrm>
        </p:spPr>
        <p:txBody>
          <a:bodyPr>
            <a:noAutofit/>
          </a:bodyPr>
          <a:lstStyle/>
          <a:p>
            <a:r>
              <a:rPr lang="uk-UA" sz="3400" dirty="0" smtClean="0"/>
              <a:t>Початок міжвоєнного періоду на УКРАЇНІ</a:t>
            </a:r>
            <a:endParaRPr lang="uk-UA" sz="3400" dirty="0"/>
          </a:p>
        </p:txBody>
      </p:sp>
      <p:sp>
        <p:nvSpPr>
          <p:cNvPr id="3" name="Місце для вмісту 2"/>
          <p:cNvSpPr>
            <a:spLocks noGrp="1"/>
          </p:cNvSpPr>
          <p:nvPr>
            <p:ph idx="1"/>
          </p:nvPr>
        </p:nvSpPr>
        <p:spPr>
          <a:xfrm>
            <a:off x="4644008" y="0"/>
            <a:ext cx="4499992" cy="6858000"/>
          </a:xfrm>
          <a:solidFill>
            <a:srgbClr val="FFC000"/>
          </a:solidFill>
        </p:spPr>
        <p:txBody>
          <a:bodyPr>
            <a:noAutofit/>
          </a:bodyPr>
          <a:lstStyle/>
          <a:p>
            <a:pPr marL="0" indent="0" algn="ctr">
              <a:buNone/>
            </a:pPr>
            <a:r>
              <a:rPr lang="uk-UA" sz="3600" b="1" dirty="0" smtClean="0">
                <a:solidFill>
                  <a:srgbClr val="00B0F0"/>
                </a:solidFill>
              </a:rPr>
              <a:t>Українські солдати були стійкими </a:t>
            </a:r>
            <a:r>
              <a:rPr lang="uk-UA" sz="3600" b="1" dirty="0">
                <a:solidFill>
                  <a:srgbClr val="00B0F0"/>
                </a:solidFill>
              </a:rPr>
              <a:t>до всіх </a:t>
            </a:r>
            <a:r>
              <a:rPr lang="uk-UA" sz="3600" b="1" dirty="0" smtClean="0">
                <a:solidFill>
                  <a:srgbClr val="00B0F0"/>
                </a:solidFill>
              </a:rPr>
              <a:t>поневірянь та негараздів збройної боротьби і залишились до кінця відданими справі </a:t>
            </a:r>
            <a:r>
              <a:rPr lang="uk-UA" sz="4400" b="1" dirty="0" smtClean="0">
                <a:solidFill>
                  <a:srgbClr val="00B0F0"/>
                </a:solidFill>
              </a:rPr>
              <a:t>національного визволення УКРАЇНИ</a:t>
            </a:r>
            <a:endParaRPr lang="uk-UA" sz="4400" b="1" dirty="0">
              <a:solidFill>
                <a:srgbClr val="00B0F0"/>
              </a:solidFill>
            </a:endParaRPr>
          </a:p>
        </p:txBody>
      </p:sp>
      <p:sp>
        <p:nvSpPr>
          <p:cNvPr id="4" name="Місце для тексту 3"/>
          <p:cNvSpPr>
            <a:spLocks noGrp="1"/>
          </p:cNvSpPr>
          <p:nvPr>
            <p:ph type="body" sz="half" idx="2"/>
          </p:nvPr>
        </p:nvSpPr>
        <p:spPr>
          <a:xfrm>
            <a:off x="0" y="1435100"/>
            <a:ext cx="4499992" cy="5306268"/>
          </a:xfrm>
        </p:spPr>
        <p:txBody>
          <a:bodyPr>
            <a:normAutofit/>
          </a:bodyPr>
          <a:lstStyle/>
          <a:p>
            <a:pPr algn="ctr"/>
            <a:r>
              <a:rPr lang="ru-RU" sz="4000" b="1" dirty="0">
                <a:solidFill>
                  <a:srgbClr val="FF0000"/>
                </a:solidFill>
              </a:rPr>
              <a:t>21 листопада </a:t>
            </a:r>
            <a:endParaRPr lang="ru-RU" sz="4000" b="1" dirty="0" smtClean="0">
              <a:solidFill>
                <a:srgbClr val="FF0000"/>
              </a:solidFill>
            </a:endParaRPr>
          </a:p>
          <a:p>
            <a:pPr algn="ctr"/>
            <a:r>
              <a:rPr lang="ru-RU" sz="4000" b="1" dirty="0" smtClean="0">
                <a:solidFill>
                  <a:srgbClr val="FF0000"/>
                </a:solidFill>
              </a:rPr>
              <a:t>1921 р.</a:t>
            </a:r>
          </a:p>
          <a:p>
            <a:pPr algn="just"/>
            <a:r>
              <a:rPr lang="ru-RU" sz="3200" b="1" dirty="0" smtClean="0">
                <a:solidFill>
                  <a:srgbClr val="FF0000"/>
                </a:solidFill>
              </a:rPr>
              <a:t>- 359 </a:t>
            </a:r>
            <a:r>
              <a:rPr lang="ru-RU" sz="3200" b="1" dirty="0" err="1">
                <a:solidFill>
                  <a:srgbClr val="FF0000"/>
                </a:solidFill>
              </a:rPr>
              <a:t>повстанців</a:t>
            </a:r>
            <a:r>
              <a:rPr lang="ru-RU" sz="3200" b="1" dirty="0">
                <a:solidFill>
                  <a:srgbClr val="FF0000"/>
                </a:solidFill>
              </a:rPr>
              <a:t> </a:t>
            </a:r>
            <a:r>
              <a:rPr lang="ru-RU" sz="3200" b="1" dirty="0" err="1"/>
              <a:t>після</a:t>
            </a:r>
            <a:r>
              <a:rPr lang="ru-RU" sz="3200" b="1" dirty="0"/>
              <a:t> </a:t>
            </a:r>
            <a:r>
              <a:rPr lang="ru-RU" sz="3200" b="1" dirty="0" err="1"/>
              <a:t>їх</a:t>
            </a:r>
            <a:r>
              <a:rPr lang="ru-RU" sz="3200" b="1" dirty="0"/>
              <a:t> </a:t>
            </a:r>
            <a:r>
              <a:rPr lang="ru-RU" sz="3200" b="1" dirty="0" err="1"/>
              <a:t>відмови</a:t>
            </a:r>
            <a:r>
              <a:rPr lang="ru-RU" sz="3200" b="1" dirty="0"/>
              <a:t> перейти на </a:t>
            </a:r>
            <a:r>
              <a:rPr lang="ru-RU" sz="3200" b="1" dirty="0" err="1"/>
              <a:t>бік</a:t>
            </a:r>
            <a:r>
              <a:rPr lang="ru-RU" sz="3200" b="1" dirty="0"/>
              <a:t> </a:t>
            </a:r>
            <a:r>
              <a:rPr lang="ru-RU" sz="3200" b="1" dirty="0" err="1"/>
              <a:t>радянської</a:t>
            </a:r>
            <a:r>
              <a:rPr lang="ru-RU" sz="3200" b="1" dirty="0"/>
              <a:t> </a:t>
            </a:r>
            <a:r>
              <a:rPr lang="ru-RU" sz="3200" b="1" dirty="0" err="1"/>
              <a:t>влади</a:t>
            </a:r>
            <a:r>
              <a:rPr lang="ru-RU" sz="3200" b="1" dirty="0"/>
              <a:t> </a:t>
            </a:r>
            <a:r>
              <a:rPr lang="ru-RU" sz="3200" b="1" dirty="0" err="1" smtClean="0"/>
              <a:t>котовці</a:t>
            </a:r>
            <a:r>
              <a:rPr lang="ru-RU" sz="3200" b="1" dirty="0" smtClean="0"/>
              <a:t> </a:t>
            </a:r>
            <a:r>
              <a:rPr lang="ru-RU" sz="3200" b="1" dirty="0" err="1" smtClean="0"/>
              <a:t>вивели</a:t>
            </a:r>
            <a:r>
              <a:rPr lang="ru-RU" sz="3200" b="1" dirty="0" smtClean="0"/>
              <a:t> </a:t>
            </a:r>
          </a:p>
          <a:p>
            <a:pPr algn="just"/>
            <a:r>
              <a:rPr lang="ru-RU" sz="3200" b="1" dirty="0" smtClean="0">
                <a:solidFill>
                  <a:srgbClr val="FF0000"/>
                </a:solidFill>
              </a:rPr>
              <a:t>за село </a:t>
            </a:r>
            <a:r>
              <a:rPr lang="ru-RU" sz="3200" b="1" dirty="0">
                <a:solidFill>
                  <a:srgbClr val="FF0000"/>
                </a:solidFill>
              </a:rPr>
              <a:t>Базар </a:t>
            </a:r>
            <a:r>
              <a:rPr lang="ru-RU" sz="3200" b="1" dirty="0" smtClean="0"/>
              <a:t>на </a:t>
            </a:r>
            <a:r>
              <a:rPr lang="ru-RU" sz="3200" b="1" dirty="0" err="1" smtClean="0"/>
              <a:t>Житомирщині</a:t>
            </a:r>
            <a:r>
              <a:rPr lang="ru-RU" sz="3200" b="1" dirty="0" smtClean="0"/>
              <a:t> і </a:t>
            </a:r>
            <a:r>
              <a:rPr lang="ru-RU" sz="4000" b="1" dirty="0" err="1">
                <a:solidFill>
                  <a:schemeClr val="accent2">
                    <a:lumMod val="75000"/>
                  </a:schemeClr>
                </a:solidFill>
              </a:rPr>
              <a:t>розстріляли</a:t>
            </a:r>
            <a:r>
              <a:rPr lang="ru-RU" sz="4000" b="1" dirty="0">
                <a:solidFill>
                  <a:schemeClr val="accent2">
                    <a:lumMod val="75000"/>
                  </a:schemeClr>
                </a:solidFill>
              </a:rPr>
              <a:t>.</a:t>
            </a:r>
            <a:endParaRPr lang="uk-UA" sz="2800" b="1" dirty="0">
              <a:solidFill>
                <a:schemeClr val="accent2">
                  <a:lumMod val="75000"/>
                </a:schemeClr>
              </a:solidFill>
            </a:endParaRPr>
          </a:p>
          <a:p>
            <a:endParaRPr lang="uk-UA" dirty="0"/>
          </a:p>
        </p:txBody>
      </p:sp>
    </p:spTree>
    <p:extLst>
      <p:ext uri="{BB962C8B-B14F-4D97-AF65-F5344CB8AC3E}">
        <p14:creationId xmlns:p14="http://schemas.microsoft.com/office/powerpoint/2010/main" val="1312569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467239"/>
          </a:xfrm>
        </p:spPr>
        <p:txBody>
          <a:bodyPr>
            <a:noAutofit/>
          </a:bodyPr>
          <a:lstStyle/>
          <a:p>
            <a:r>
              <a:rPr lang="uk-UA" sz="5400" b="1" dirty="0"/>
              <a:t>Міжвоєнна історія </a:t>
            </a:r>
            <a:r>
              <a:rPr lang="uk-UA" sz="5400" b="1" dirty="0" smtClean="0"/>
              <a:t/>
            </a:r>
            <a:br>
              <a:rPr lang="uk-UA" sz="5400" b="1" dirty="0" smtClean="0"/>
            </a:br>
            <a:r>
              <a:rPr lang="uk-UA" sz="5400" b="1" dirty="0" smtClean="0"/>
              <a:t>радянської </a:t>
            </a:r>
            <a:r>
              <a:rPr lang="uk-UA" sz="5400" b="1" dirty="0"/>
              <a:t>України </a:t>
            </a:r>
          </a:p>
        </p:txBody>
      </p:sp>
      <p:sp>
        <p:nvSpPr>
          <p:cNvPr id="3" name="Підзаголовок 2"/>
          <p:cNvSpPr>
            <a:spLocks noGrp="1"/>
          </p:cNvSpPr>
          <p:nvPr>
            <p:ph type="subTitle" idx="1"/>
          </p:nvPr>
        </p:nvSpPr>
        <p:spPr>
          <a:xfrm>
            <a:off x="0" y="2071908"/>
            <a:ext cx="9324528" cy="4786092"/>
          </a:xfrm>
        </p:spPr>
        <p:txBody>
          <a:bodyPr>
            <a:normAutofit/>
          </a:bodyPr>
          <a:lstStyle/>
          <a:p>
            <a:r>
              <a:rPr lang="uk-UA" sz="6000" b="1" dirty="0" smtClean="0">
                <a:solidFill>
                  <a:schemeClr val="tx1"/>
                </a:solidFill>
              </a:rPr>
              <a:t>І етап </a:t>
            </a:r>
            <a:r>
              <a:rPr lang="uk-UA" sz="4000" b="1" dirty="0" smtClean="0">
                <a:solidFill>
                  <a:schemeClr val="tx1"/>
                </a:solidFill>
              </a:rPr>
              <a:t>	</a:t>
            </a:r>
            <a:r>
              <a:rPr lang="uk-UA" b="1" dirty="0" smtClean="0">
                <a:solidFill>
                  <a:schemeClr val="tx1"/>
                </a:solidFill>
              </a:rPr>
              <a:t>			</a:t>
            </a:r>
            <a:r>
              <a:rPr lang="uk-UA" sz="6000" b="1" dirty="0" smtClean="0">
                <a:solidFill>
                  <a:schemeClr val="tx1"/>
                </a:solidFill>
              </a:rPr>
              <a:t>ІІ етап</a:t>
            </a:r>
          </a:p>
          <a:p>
            <a:r>
              <a:rPr lang="uk-UA" sz="4800" b="1" dirty="0" smtClean="0">
                <a:solidFill>
                  <a:schemeClr val="tx1"/>
                </a:solidFill>
              </a:rPr>
              <a:t>1921-1929 </a:t>
            </a:r>
            <a:r>
              <a:rPr lang="uk-UA" b="1" dirty="0" smtClean="0">
                <a:solidFill>
                  <a:schemeClr val="tx1"/>
                </a:solidFill>
              </a:rPr>
              <a:t>		</a:t>
            </a:r>
            <a:r>
              <a:rPr lang="uk-UA" sz="4800" b="1" dirty="0" smtClean="0">
                <a:solidFill>
                  <a:schemeClr val="tx1"/>
                </a:solidFill>
              </a:rPr>
              <a:t>1929 – 1939</a:t>
            </a:r>
          </a:p>
          <a:p>
            <a:pPr algn="just"/>
            <a:r>
              <a:rPr lang="uk-UA" sz="2800" dirty="0" smtClean="0">
                <a:solidFill>
                  <a:schemeClr val="tx1"/>
                </a:solidFill>
              </a:rPr>
              <a:t>- придушення повстанського руху;	- </a:t>
            </a:r>
            <a:r>
              <a:rPr lang="uk-UA" sz="3000" dirty="0" smtClean="0">
                <a:solidFill>
                  <a:schemeClr val="tx1"/>
                </a:solidFill>
              </a:rPr>
              <a:t>«великий перелом»;</a:t>
            </a:r>
          </a:p>
          <a:p>
            <a:pPr marL="457200" indent="-457200" algn="just">
              <a:buFontTx/>
              <a:buChar char="-"/>
            </a:pPr>
            <a:r>
              <a:rPr lang="uk-UA" sz="3000" dirty="0" smtClean="0">
                <a:solidFill>
                  <a:schemeClr val="tx1"/>
                </a:solidFill>
              </a:rPr>
              <a:t>НЕП;</a:t>
            </a:r>
            <a:r>
              <a:rPr lang="uk-UA" sz="2600" dirty="0" smtClean="0">
                <a:solidFill>
                  <a:schemeClr val="tx1"/>
                </a:solidFill>
              </a:rPr>
              <a:t>					</a:t>
            </a:r>
            <a:r>
              <a:rPr lang="uk-UA" sz="3000" dirty="0" smtClean="0">
                <a:solidFill>
                  <a:schemeClr val="tx1"/>
                </a:solidFill>
              </a:rPr>
              <a:t>- модернізація;</a:t>
            </a:r>
          </a:p>
          <a:p>
            <a:pPr marL="457200" indent="-457200" algn="just">
              <a:buFontTx/>
              <a:buChar char="-"/>
            </a:pPr>
            <a:r>
              <a:rPr lang="uk-UA" sz="3000" dirty="0" smtClean="0">
                <a:solidFill>
                  <a:schemeClr val="tx1"/>
                </a:solidFill>
              </a:rPr>
              <a:t>українізація			           - «чистки»</a:t>
            </a:r>
            <a:r>
              <a:rPr lang="uk-UA" b="1" dirty="0" smtClean="0">
                <a:solidFill>
                  <a:schemeClr val="tx1"/>
                </a:solidFill>
              </a:rPr>
              <a:t>	</a:t>
            </a:r>
            <a:r>
              <a:rPr lang="uk-UA" dirty="0" smtClean="0"/>
              <a:t>										</a:t>
            </a:r>
          </a:p>
          <a:p>
            <a:endParaRPr lang="uk-UA" dirty="0"/>
          </a:p>
        </p:txBody>
      </p:sp>
      <p:sp>
        <p:nvSpPr>
          <p:cNvPr id="8" name="5-кутна зірка 7"/>
          <p:cNvSpPr/>
          <p:nvPr/>
        </p:nvSpPr>
        <p:spPr>
          <a:xfrm>
            <a:off x="6588224" y="1467239"/>
            <a:ext cx="720080"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5-кутна зірка 9"/>
          <p:cNvSpPr/>
          <p:nvPr/>
        </p:nvSpPr>
        <p:spPr>
          <a:xfrm>
            <a:off x="1835696" y="1538709"/>
            <a:ext cx="792088" cy="65913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30812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Autofit/>
          </a:bodyPr>
          <a:lstStyle/>
          <a:p>
            <a:r>
              <a:rPr lang="uk-UA" sz="2800" b="1" dirty="0" smtClean="0"/>
              <a:t/>
            </a:r>
            <a:br>
              <a:rPr lang="uk-UA" sz="2800" b="1" dirty="0" smtClean="0"/>
            </a:br>
            <a:r>
              <a:rPr lang="uk-UA" sz="3200" b="1" dirty="0" smtClean="0"/>
              <a:t>15 березня 1921 р. - рішення Х з</a:t>
            </a:r>
            <a:r>
              <a:rPr lang="en-US" sz="3200" b="1" dirty="0" smtClean="0"/>
              <a:t>’</a:t>
            </a:r>
            <a:r>
              <a:rPr lang="uk-UA" sz="3200" b="1" dirty="0" smtClean="0"/>
              <a:t>їзду РКП (б) </a:t>
            </a:r>
            <a:br>
              <a:rPr lang="uk-UA" sz="3200" b="1" dirty="0" smtClean="0"/>
            </a:br>
            <a:r>
              <a:rPr lang="uk-UA" sz="3200" b="1" dirty="0" smtClean="0"/>
              <a:t>«Про перехід на </a:t>
            </a:r>
            <a:r>
              <a:rPr lang="uk-UA" sz="3200" b="1" dirty="0" smtClean="0">
                <a:solidFill>
                  <a:schemeClr val="accent2">
                    <a:lumMod val="50000"/>
                  </a:schemeClr>
                </a:solidFill>
              </a:rPr>
              <a:t>НОВУ ЕКОНОМІЧНУ ПОЛІТИКУ»</a:t>
            </a:r>
            <a:r>
              <a:rPr lang="uk-UA" sz="3600" b="1" dirty="0">
                <a:solidFill>
                  <a:schemeClr val="accent2">
                    <a:lumMod val="50000"/>
                  </a:schemeClr>
                </a:solidFill>
              </a:rPr>
              <a:t/>
            </a:r>
            <a:br>
              <a:rPr lang="uk-UA" sz="3600" b="1" dirty="0">
                <a:solidFill>
                  <a:schemeClr val="accent2">
                    <a:lumMod val="50000"/>
                  </a:schemeClr>
                </a:solidFill>
              </a:rPr>
            </a:br>
            <a:endParaRPr lang="uk-UA" sz="3600" dirty="0">
              <a:solidFill>
                <a:schemeClr val="accent2">
                  <a:lumMod val="50000"/>
                </a:schemeClr>
              </a:solidFill>
            </a:endParaRPr>
          </a:p>
        </p:txBody>
      </p:sp>
      <p:sp>
        <p:nvSpPr>
          <p:cNvPr id="4" name="Місце для вмісту 3"/>
          <p:cNvSpPr>
            <a:spLocks noGrp="1"/>
          </p:cNvSpPr>
          <p:nvPr>
            <p:ph sz="half" idx="2"/>
          </p:nvPr>
        </p:nvSpPr>
        <p:spPr>
          <a:xfrm>
            <a:off x="107504" y="1628800"/>
            <a:ext cx="4176464" cy="5229199"/>
          </a:xfrm>
        </p:spPr>
        <p:txBody>
          <a:bodyPr>
            <a:noAutofit/>
          </a:bodyPr>
          <a:lstStyle/>
          <a:p>
            <a:pPr marL="0" indent="0" algn="just">
              <a:buNone/>
            </a:pPr>
            <a:r>
              <a:rPr lang="uk-UA" sz="3200" b="1" dirty="0" smtClean="0">
                <a:solidFill>
                  <a:schemeClr val="accent2">
                    <a:lumMod val="50000"/>
                  </a:schemeClr>
                </a:solidFill>
              </a:rPr>
              <a:t>це система заходів радянської держави, спрямована на використання в інтересах будівництва соціалізму товарного виробництва, ринкових відносин, економічних методів господарювання</a:t>
            </a:r>
            <a:endParaRPr lang="uk-UA" sz="3200" b="1" dirty="0">
              <a:solidFill>
                <a:schemeClr val="accent2">
                  <a:lumMod val="50000"/>
                </a:schemeClr>
              </a:solidFill>
            </a:endParaRPr>
          </a:p>
        </p:txBody>
      </p:sp>
      <p:sp>
        <p:nvSpPr>
          <p:cNvPr id="5" name="Місце для тексту 4"/>
          <p:cNvSpPr>
            <a:spLocks noGrp="1"/>
          </p:cNvSpPr>
          <p:nvPr>
            <p:ph type="body" sz="quarter" idx="3"/>
          </p:nvPr>
        </p:nvSpPr>
        <p:spPr>
          <a:xfrm>
            <a:off x="4645025" y="1556793"/>
            <a:ext cx="4041775" cy="360039"/>
          </a:xfrm>
        </p:spPr>
        <p:txBody>
          <a:bodyPr>
            <a:noAutofit/>
          </a:bodyPr>
          <a:lstStyle/>
          <a:p>
            <a:pPr algn="ctr"/>
            <a:r>
              <a:rPr lang="uk-UA" dirty="0" smtClean="0"/>
              <a:t>Заходи:</a:t>
            </a:r>
            <a:endParaRPr lang="uk-UA" dirty="0"/>
          </a:p>
        </p:txBody>
      </p:sp>
      <p:sp>
        <p:nvSpPr>
          <p:cNvPr id="6" name="Місце для вмісту 5"/>
          <p:cNvSpPr>
            <a:spLocks noGrp="1"/>
          </p:cNvSpPr>
          <p:nvPr>
            <p:ph sz="quarter" idx="4"/>
          </p:nvPr>
        </p:nvSpPr>
        <p:spPr>
          <a:xfrm>
            <a:off x="4499993" y="1916832"/>
            <a:ext cx="4644008" cy="4941167"/>
          </a:xfrm>
        </p:spPr>
        <p:txBody>
          <a:bodyPr>
            <a:normAutofit fontScale="92500" lnSpcReduction="10000"/>
          </a:bodyPr>
          <a:lstStyle/>
          <a:p>
            <a:r>
              <a:rPr lang="uk-UA" dirty="0" smtClean="0"/>
              <a:t>заміна продрозверстки натуральним (продовольчим) податком;</a:t>
            </a:r>
          </a:p>
          <a:p>
            <a:r>
              <a:rPr lang="uk-UA" dirty="0" smtClean="0"/>
              <a:t>розвиток промисловості на основі її електрифікації;</a:t>
            </a:r>
          </a:p>
          <a:p>
            <a:r>
              <a:rPr lang="uk-UA" dirty="0" smtClean="0"/>
              <a:t>дозвіл на організацію незначної приватизації підприємств;</a:t>
            </a:r>
          </a:p>
          <a:p>
            <a:r>
              <a:rPr lang="uk-UA" dirty="0" smtClean="0"/>
              <a:t>залучення у товарне виробництво найманої праці;</a:t>
            </a:r>
          </a:p>
          <a:p>
            <a:r>
              <a:rPr lang="uk-UA" dirty="0" smtClean="0"/>
              <a:t>залучення іноземного капіталу у промисловість;</a:t>
            </a:r>
          </a:p>
          <a:p>
            <a:r>
              <a:rPr lang="uk-UA" dirty="0" smtClean="0"/>
              <a:t>допущення вільної торгівлі з регулюванням її органами радянської влади</a:t>
            </a:r>
          </a:p>
          <a:p>
            <a:endParaRPr lang="uk-UA" dirty="0" smtClean="0"/>
          </a:p>
          <a:p>
            <a:endParaRPr lang="uk-UA" dirty="0"/>
          </a:p>
        </p:txBody>
      </p:sp>
    </p:spTree>
    <p:extLst>
      <p:ext uri="{BB962C8B-B14F-4D97-AF65-F5344CB8AC3E}">
        <p14:creationId xmlns:p14="http://schemas.microsoft.com/office/powerpoint/2010/main" val="246673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t>НЕП в Україні</a:t>
            </a:r>
            <a:endParaRPr lang="uk-UA" sz="5400" b="1" dirty="0"/>
          </a:p>
        </p:txBody>
      </p:sp>
      <p:sp>
        <p:nvSpPr>
          <p:cNvPr id="3" name="Місце для тексту 2"/>
          <p:cNvSpPr>
            <a:spLocks noGrp="1"/>
          </p:cNvSpPr>
          <p:nvPr>
            <p:ph type="body" idx="1"/>
          </p:nvPr>
        </p:nvSpPr>
        <p:spPr>
          <a:xfrm>
            <a:off x="457200" y="1412777"/>
            <a:ext cx="4040188" cy="576064"/>
          </a:xfrm>
        </p:spPr>
        <p:txBody>
          <a:bodyPr>
            <a:normAutofit/>
          </a:bodyPr>
          <a:lstStyle/>
          <a:p>
            <a:pPr algn="ctr"/>
            <a:r>
              <a:rPr lang="uk-UA" sz="2800" dirty="0" smtClean="0">
                <a:solidFill>
                  <a:schemeClr val="accent2">
                    <a:lumMod val="50000"/>
                  </a:schemeClr>
                </a:solidFill>
              </a:rPr>
              <a:t>Особливост</a:t>
            </a:r>
            <a:r>
              <a:rPr lang="uk-UA" dirty="0" smtClean="0">
                <a:solidFill>
                  <a:schemeClr val="accent2">
                    <a:lumMod val="50000"/>
                  </a:schemeClr>
                </a:solidFill>
              </a:rPr>
              <a:t>і: </a:t>
            </a:r>
            <a:endParaRPr lang="uk-UA" dirty="0">
              <a:solidFill>
                <a:schemeClr val="accent2">
                  <a:lumMod val="50000"/>
                </a:schemeClr>
              </a:solidFill>
            </a:endParaRPr>
          </a:p>
        </p:txBody>
      </p:sp>
      <p:sp>
        <p:nvSpPr>
          <p:cNvPr id="4" name="Місце для вмісту 3"/>
          <p:cNvSpPr>
            <a:spLocks noGrp="1"/>
          </p:cNvSpPr>
          <p:nvPr>
            <p:ph sz="half" idx="2"/>
          </p:nvPr>
        </p:nvSpPr>
        <p:spPr>
          <a:xfrm>
            <a:off x="0" y="2060848"/>
            <a:ext cx="4497388" cy="4797151"/>
          </a:xfrm>
        </p:spPr>
        <p:txBody>
          <a:bodyPr>
            <a:normAutofit/>
          </a:bodyPr>
          <a:lstStyle/>
          <a:p>
            <a:r>
              <a:rPr lang="uk-UA" b="1" dirty="0" smtClean="0">
                <a:solidFill>
                  <a:schemeClr val="accent2">
                    <a:lumMod val="50000"/>
                  </a:schemeClr>
                </a:solidFill>
              </a:rPr>
              <a:t>збіглася у часі з голодом 1921-1922 рр. у південних та степових районах;</a:t>
            </a:r>
          </a:p>
          <a:p>
            <a:r>
              <a:rPr lang="uk-UA" b="1" dirty="0" smtClean="0">
                <a:solidFill>
                  <a:schemeClr val="accent2">
                    <a:lumMod val="50000"/>
                  </a:schemeClr>
                </a:solidFill>
              </a:rPr>
              <a:t>збіглася у часі з проведенням політики «українізації»;</a:t>
            </a:r>
          </a:p>
          <a:p>
            <a:r>
              <a:rPr lang="uk-UA" b="1" dirty="0" smtClean="0">
                <a:solidFill>
                  <a:schemeClr val="accent2">
                    <a:lumMod val="50000"/>
                  </a:schemeClr>
                </a:solidFill>
              </a:rPr>
              <a:t>висока ставка продподатку;</a:t>
            </a:r>
          </a:p>
          <a:p>
            <a:r>
              <a:rPr lang="uk-UA" b="1" dirty="0" smtClean="0">
                <a:solidFill>
                  <a:schemeClr val="accent2">
                    <a:lumMod val="50000"/>
                  </a:schemeClr>
                </a:solidFill>
              </a:rPr>
              <a:t>застосування репресивних заходів при вилученні продподатку;</a:t>
            </a:r>
          </a:p>
          <a:p>
            <a:r>
              <a:rPr lang="uk-UA" b="1" dirty="0" smtClean="0">
                <a:solidFill>
                  <a:schemeClr val="accent2">
                    <a:lumMod val="50000"/>
                  </a:schemeClr>
                </a:solidFill>
              </a:rPr>
              <a:t>широка підтримка українським населенням заходів </a:t>
            </a:r>
            <a:r>
              <a:rPr lang="uk-UA" b="1" dirty="0" err="1" smtClean="0">
                <a:solidFill>
                  <a:schemeClr val="accent2">
                    <a:lumMod val="50000"/>
                  </a:schemeClr>
                </a:solidFill>
              </a:rPr>
              <a:t>НЕПу</a:t>
            </a:r>
            <a:r>
              <a:rPr lang="uk-UA" b="1" dirty="0">
                <a:solidFill>
                  <a:schemeClr val="accent2">
                    <a:lumMod val="50000"/>
                  </a:schemeClr>
                </a:solidFill>
              </a:rPr>
              <a:t>.</a:t>
            </a:r>
            <a:endParaRPr lang="uk-UA" b="1" dirty="0" smtClean="0">
              <a:solidFill>
                <a:schemeClr val="accent2">
                  <a:lumMod val="50000"/>
                </a:schemeClr>
              </a:solidFill>
            </a:endParaRPr>
          </a:p>
        </p:txBody>
      </p:sp>
      <p:sp>
        <p:nvSpPr>
          <p:cNvPr id="5" name="Місце для тексту 4"/>
          <p:cNvSpPr>
            <a:spLocks noGrp="1"/>
          </p:cNvSpPr>
          <p:nvPr>
            <p:ph type="body" sz="quarter" idx="3"/>
          </p:nvPr>
        </p:nvSpPr>
        <p:spPr>
          <a:xfrm>
            <a:off x="4645025" y="1535113"/>
            <a:ext cx="4041775" cy="453727"/>
          </a:xfrm>
        </p:spPr>
        <p:txBody>
          <a:bodyPr>
            <a:noAutofit/>
          </a:bodyPr>
          <a:lstStyle/>
          <a:p>
            <a:pPr algn="ctr"/>
            <a:r>
              <a:rPr lang="uk-UA" sz="2800" dirty="0" smtClean="0"/>
              <a:t>Результати: </a:t>
            </a:r>
            <a:endParaRPr lang="uk-UA" sz="2800" dirty="0"/>
          </a:p>
        </p:txBody>
      </p:sp>
      <p:sp>
        <p:nvSpPr>
          <p:cNvPr id="6" name="Місце для вмісту 5"/>
          <p:cNvSpPr>
            <a:spLocks noGrp="1"/>
          </p:cNvSpPr>
          <p:nvPr>
            <p:ph sz="quarter" idx="4"/>
          </p:nvPr>
        </p:nvSpPr>
        <p:spPr>
          <a:xfrm>
            <a:off x="4645025" y="2060848"/>
            <a:ext cx="4498975" cy="4797151"/>
          </a:xfrm>
        </p:spPr>
        <p:txBody>
          <a:bodyPr>
            <a:normAutofit fontScale="92500" lnSpcReduction="20000"/>
          </a:bodyPr>
          <a:lstStyle/>
          <a:p>
            <a:r>
              <a:rPr lang="uk-UA" b="1" dirty="0" smtClean="0"/>
              <a:t>зростання господарчої ініціативи, зацікавленості в результатах праці, що привело до підвищення продуктивності праці;</a:t>
            </a:r>
          </a:p>
          <a:p>
            <a:r>
              <a:rPr lang="uk-UA" b="1" dirty="0" smtClean="0"/>
              <a:t>швидкі темпи відбудови народного господарства країни;</a:t>
            </a:r>
          </a:p>
          <a:p>
            <a:r>
              <a:rPr lang="uk-UA" b="1" dirty="0" smtClean="0"/>
              <a:t>зростання життєвого рівня населення;</a:t>
            </a:r>
          </a:p>
          <a:p>
            <a:r>
              <a:rPr lang="uk-UA" b="1" dirty="0" smtClean="0"/>
              <a:t>досягнуто </a:t>
            </a:r>
            <a:r>
              <a:rPr lang="uk-UA" b="1" dirty="0"/>
              <a:t>політичної стабільності </a:t>
            </a:r>
            <a:r>
              <a:rPr lang="uk-UA" b="1" dirty="0" smtClean="0"/>
              <a:t>у суспільстві</a:t>
            </a:r>
          </a:p>
          <a:p>
            <a:r>
              <a:rPr lang="uk-UA" b="1" dirty="0" smtClean="0"/>
              <a:t>незмінність авторитарного характеру політичної системи, що породжувало сумніви стосовно тривалості </a:t>
            </a:r>
            <a:r>
              <a:rPr lang="uk-UA" b="1" dirty="0" err="1" smtClean="0"/>
              <a:t>НЕПу</a:t>
            </a:r>
            <a:endParaRPr lang="uk-UA" b="1" dirty="0"/>
          </a:p>
        </p:txBody>
      </p:sp>
    </p:spTree>
    <p:extLst>
      <p:ext uri="{BB962C8B-B14F-4D97-AF65-F5344CB8AC3E}">
        <p14:creationId xmlns:p14="http://schemas.microsoft.com/office/powerpoint/2010/main" val="2644595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uk-UA" b="1" dirty="0"/>
              <a:t>ГОЛОД 1921-1922 рр. в УКРАЇНІ</a:t>
            </a:r>
          </a:p>
        </p:txBody>
      </p:sp>
      <p:sp>
        <p:nvSpPr>
          <p:cNvPr id="3" name="Місце для тексту 2"/>
          <p:cNvSpPr>
            <a:spLocks noGrp="1"/>
          </p:cNvSpPr>
          <p:nvPr>
            <p:ph type="body" idx="1"/>
          </p:nvPr>
        </p:nvSpPr>
        <p:spPr>
          <a:xfrm>
            <a:off x="457200" y="908721"/>
            <a:ext cx="2530624" cy="648071"/>
          </a:xfrm>
        </p:spPr>
        <p:txBody>
          <a:bodyPr>
            <a:normAutofit/>
          </a:bodyPr>
          <a:lstStyle/>
          <a:p>
            <a:r>
              <a:rPr lang="uk-UA" dirty="0" smtClean="0"/>
              <a:t>ПРИЧИНИ:</a:t>
            </a:r>
            <a:endParaRPr lang="uk-UA" dirty="0"/>
          </a:p>
        </p:txBody>
      </p:sp>
      <p:sp>
        <p:nvSpPr>
          <p:cNvPr id="4" name="Місце для вмісту 3"/>
          <p:cNvSpPr>
            <a:spLocks noGrp="1"/>
          </p:cNvSpPr>
          <p:nvPr>
            <p:ph sz="half" idx="2"/>
          </p:nvPr>
        </p:nvSpPr>
        <p:spPr>
          <a:xfrm>
            <a:off x="20572" y="1844825"/>
            <a:ext cx="4623436" cy="5013176"/>
          </a:xfrm>
        </p:spPr>
        <p:txBody>
          <a:bodyPr>
            <a:noAutofit/>
          </a:bodyPr>
          <a:lstStyle/>
          <a:p>
            <a:r>
              <a:rPr lang="uk-UA" dirty="0" smtClean="0"/>
              <a:t>післявоєнна розруха;</a:t>
            </a:r>
          </a:p>
          <a:p>
            <a:r>
              <a:rPr lang="uk-UA" dirty="0" smtClean="0"/>
              <a:t>політика «воєнного комунізму»</a:t>
            </a:r>
          </a:p>
          <a:p>
            <a:r>
              <a:rPr lang="uk-UA" dirty="0" smtClean="0"/>
              <a:t>скорочення виробництва с/г продукції через незацікавленість селян у результатах праці;</a:t>
            </a:r>
          </a:p>
          <a:p>
            <a:r>
              <a:rPr lang="uk-UA" dirty="0" smtClean="0"/>
              <a:t>вивезення хліба до Росії та інших республік;</a:t>
            </a:r>
          </a:p>
          <a:p>
            <a:r>
              <a:rPr lang="uk-UA" dirty="0" smtClean="0"/>
              <a:t>експорт хліба за кордон;</a:t>
            </a:r>
          </a:p>
          <a:p>
            <a:r>
              <a:rPr lang="uk-UA" dirty="0" smtClean="0"/>
              <a:t>посуха та неврожай у південних та степових районах України</a:t>
            </a:r>
            <a:endParaRPr lang="uk-UA" dirty="0"/>
          </a:p>
        </p:txBody>
      </p:sp>
      <p:sp>
        <p:nvSpPr>
          <p:cNvPr id="5" name="Місце для тексту 4"/>
          <p:cNvSpPr>
            <a:spLocks noGrp="1"/>
          </p:cNvSpPr>
          <p:nvPr>
            <p:ph type="body" sz="quarter" idx="3"/>
          </p:nvPr>
        </p:nvSpPr>
        <p:spPr>
          <a:xfrm>
            <a:off x="3275856" y="764704"/>
            <a:ext cx="5868145" cy="1512167"/>
          </a:xfrm>
          <a:ln>
            <a:solidFill>
              <a:schemeClr val="tx1"/>
            </a:solidFill>
          </a:ln>
        </p:spPr>
        <p:txBody>
          <a:bodyPr>
            <a:noAutofit/>
          </a:bodyPr>
          <a:lstStyle/>
          <a:p>
            <a:r>
              <a:rPr lang="uk-UA" sz="2000" dirty="0" smtClean="0"/>
              <a:t>Територія: </a:t>
            </a:r>
          </a:p>
          <a:p>
            <a:r>
              <a:rPr lang="uk-UA" b="0" dirty="0" smtClean="0"/>
              <a:t>сучасні </a:t>
            </a:r>
            <a:r>
              <a:rPr lang="uk-UA" b="0" dirty="0"/>
              <a:t>Дніпропетровська, Донецька, Запорізька, Одеська, Миколаївська, </a:t>
            </a:r>
            <a:r>
              <a:rPr lang="uk-UA" b="0" dirty="0" smtClean="0"/>
              <a:t>південь  Харківської областей</a:t>
            </a:r>
            <a:endParaRPr lang="uk-UA" b="0" dirty="0"/>
          </a:p>
        </p:txBody>
      </p:sp>
      <p:sp>
        <p:nvSpPr>
          <p:cNvPr id="6" name="Місце для вмісту 5"/>
          <p:cNvSpPr>
            <a:spLocks noGrp="1"/>
          </p:cNvSpPr>
          <p:nvPr>
            <p:ph sz="quarter" idx="4"/>
          </p:nvPr>
        </p:nvSpPr>
        <p:spPr>
          <a:xfrm>
            <a:off x="4499993" y="2276872"/>
            <a:ext cx="4644008" cy="4581128"/>
          </a:xfrm>
        </p:spPr>
        <p:txBody>
          <a:bodyPr>
            <a:noAutofit/>
          </a:bodyPr>
          <a:lstStyle/>
          <a:p>
            <a:pPr marL="0" indent="0">
              <a:buNone/>
            </a:pPr>
            <a:r>
              <a:rPr lang="uk-UA" sz="1800" b="1" dirty="0" smtClean="0"/>
              <a:t>   </a:t>
            </a:r>
            <a:r>
              <a:rPr lang="uk-UA" sz="2000" b="1" dirty="0" smtClean="0"/>
              <a:t>Масштаби: </a:t>
            </a:r>
            <a:r>
              <a:rPr lang="uk-UA" sz="2000" dirty="0" smtClean="0">
                <a:solidFill>
                  <a:srgbClr val="FF0000"/>
                </a:solidFill>
              </a:rPr>
              <a:t>голодувало 4-7 млн. осіб.      </a:t>
            </a:r>
            <a:r>
              <a:rPr lang="uk-UA" sz="2000" dirty="0" smtClean="0"/>
              <a:t>Епідемії холери, тифу, віспи</a:t>
            </a:r>
          </a:p>
          <a:p>
            <a:pPr marL="0" indent="0">
              <a:buNone/>
            </a:pPr>
            <a:r>
              <a:rPr lang="uk-UA" b="1" dirty="0" smtClean="0"/>
              <a:t>Наслідки голоду:</a:t>
            </a:r>
          </a:p>
          <a:p>
            <a:r>
              <a:rPr lang="uk-UA" sz="2200" b="1" dirty="0" smtClean="0"/>
              <a:t>людські </a:t>
            </a:r>
            <a:r>
              <a:rPr lang="uk-UA" sz="2200" b="1" dirty="0"/>
              <a:t>втрати: </a:t>
            </a:r>
            <a:r>
              <a:rPr lang="uk-UA" sz="2200" b="1" dirty="0" smtClean="0"/>
              <a:t>померло від голоду </a:t>
            </a:r>
            <a:r>
              <a:rPr lang="uk-UA" sz="2200" b="1" dirty="0" smtClean="0">
                <a:solidFill>
                  <a:srgbClr val="FF0000"/>
                </a:solidFill>
              </a:rPr>
              <a:t>1,5-2 </a:t>
            </a:r>
            <a:r>
              <a:rPr lang="uk-UA" sz="2200" b="1" dirty="0" err="1" smtClean="0">
                <a:solidFill>
                  <a:srgbClr val="FF0000"/>
                </a:solidFill>
              </a:rPr>
              <a:t>млн.чол</a:t>
            </a:r>
            <a:r>
              <a:rPr lang="uk-UA" sz="2200" b="1" dirty="0" smtClean="0">
                <a:solidFill>
                  <a:srgbClr val="FF0000"/>
                </a:solidFill>
              </a:rPr>
              <a:t>.; </a:t>
            </a:r>
            <a:r>
              <a:rPr lang="uk-UA" sz="2200" b="1" dirty="0" smtClean="0"/>
              <a:t>загальні демографічні втрати </a:t>
            </a:r>
            <a:r>
              <a:rPr lang="uk-UA" sz="2200" b="1" dirty="0" smtClean="0">
                <a:solidFill>
                  <a:srgbClr val="FF0000"/>
                </a:solidFill>
              </a:rPr>
              <a:t>– 5 млн. осіб;</a:t>
            </a:r>
            <a:endParaRPr lang="uk-UA" sz="2200" b="1" dirty="0">
              <a:solidFill>
                <a:srgbClr val="FF0000"/>
              </a:solidFill>
            </a:endParaRPr>
          </a:p>
          <a:p>
            <a:r>
              <a:rPr lang="uk-UA" sz="2200" dirty="0"/>
              <a:t>- придушення повстанського руху на півдні </a:t>
            </a:r>
            <a:r>
              <a:rPr lang="uk-UA" sz="2200" dirty="0" smtClean="0"/>
              <a:t>України;</a:t>
            </a:r>
            <a:endParaRPr lang="uk-UA" sz="2200" dirty="0"/>
          </a:p>
          <a:p>
            <a:r>
              <a:rPr lang="uk-UA" sz="2000" dirty="0" smtClean="0"/>
              <a:t>більшовики </a:t>
            </a:r>
            <a:r>
              <a:rPr lang="uk-UA" sz="2000" dirty="0"/>
              <a:t>вирішили </a:t>
            </a:r>
            <a:r>
              <a:rPr lang="uk-UA" sz="2000" dirty="0" smtClean="0"/>
              <a:t>продовольчу проблему постачань </a:t>
            </a:r>
            <a:r>
              <a:rPr lang="uk-UA" sz="2000" dirty="0"/>
              <a:t>в </a:t>
            </a:r>
            <a:r>
              <a:rPr lang="uk-UA" sz="2000" dirty="0" smtClean="0"/>
              <a:t>промислових центрах </a:t>
            </a:r>
            <a:r>
              <a:rPr lang="uk-UA" sz="2000" dirty="0"/>
              <a:t>і змогли втримати владу в умовах кризи.</a:t>
            </a:r>
            <a:endParaRPr lang="uk-UA" sz="2000" dirty="0" smtClean="0"/>
          </a:p>
        </p:txBody>
      </p:sp>
    </p:spTree>
    <p:extLst>
      <p:ext uri="{BB962C8B-B14F-4D97-AF65-F5344CB8AC3E}">
        <p14:creationId xmlns:p14="http://schemas.microsoft.com/office/powerpoint/2010/main" val="3051931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29000"/>
            <a:ext cx="9144000" cy="1152128"/>
          </a:xfrm>
        </p:spPr>
        <p:txBody>
          <a:bodyPr>
            <a:noAutofit/>
          </a:bodyPr>
          <a:lstStyle/>
          <a:p>
            <a:pPr algn="ctr"/>
            <a:r>
              <a:rPr lang="uk-UA" sz="2400" dirty="0" smtClean="0"/>
              <a:t>На Першому Всеукраїнському Православному Церковному Соборі в Києві 14-30 жовтня 1921 р. проголошено три основні засади УАПЦ — автокефалію, </a:t>
            </a:r>
            <a:r>
              <a:rPr lang="uk-UA" sz="2400" dirty="0" err="1" smtClean="0"/>
              <a:t>соборноправність</a:t>
            </a:r>
            <a:r>
              <a:rPr lang="uk-UA" sz="2400" dirty="0" smtClean="0"/>
              <a:t>, українізацію.</a:t>
            </a:r>
            <a:endParaRPr lang="uk-UA" sz="2400" dirty="0"/>
          </a:p>
        </p:txBody>
      </p:sp>
      <p:sp>
        <p:nvSpPr>
          <p:cNvPr id="4" name="Місце для тексту 3"/>
          <p:cNvSpPr>
            <a:spLocks noGrp="1"/>
          </p:cNvSpPr>
          <p:nvPr>
            <p:ph type="body" sz="half" idx="2"/>
          </p:nvPr>
        </p:nvSpPr>
        <p:spPr>
          <a:xfrm>
            <a:off x="0" y="4509120"/>
            <a:ext cx="9144000" cy="2348880"/>
          </a:xfrm>
        </p:spPr>
        <p:txBody>
          <a:bodyPr>
            <a:noAutofit/>
          </a:bodyPr>
          <a:lstStyle/>
          <a:p>
            <a:r>
              <a:rPr lang="uk-UA" sz="2800" dirty="0" smtClean="0"/>
              <a:t>У 1920-х рр. УКРАЇНСЬКА АВТОКЕФАЛЬНА ПРАВОСЛАВНА ЦЕРКВА була другою, після РПЦ, за кількістю парафій та віруючих: близько 1100-1200 парафій і 2 </a:t>
            </a:r>
            <a:r>
              <a:rPr lang="uk-UA" sz="2800" dirty="0" err="1" smtClean="0"/>
              <a:t>млн.віруючих</a:t>
            </a:r>
            <a:r>
              <a:rPr lang="uk-UA" sz="2800" dirty="0" smtClean="0"/>
              <a:t> (12-14 % ), 30 єпископів, 1500 священників. Видавався часопис «Церква і життя».</a:t>
            </a:r>
            <a:endParaRPr lang="uk-UA" sz="2800" dirty="0"/>
          </a:p>
        </p:txBody>
      </p:sp>
      <p:pic>
        <p:nvPicPr>
          <p:cNvPr id="5"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733" r="5733"/>
          <a:stretch>
            <a:fillRect/>
          </a:stretch>
        </p:blipFill>
        <p:spPr bwMode="auto">
          <a:xfrm>
            <a:off x="2555776" y="0"/>
            <a:ext cx="4536504" cy="340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867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p:spPr>
        <p:txBody>
          <a:bodyPr>
            <a:normAutofit fontScale="90000"/>
          </a:bodyPr>
          <a:lstStyle/>
          <a:p>
            <a:pPr algn="just"/>
            <a:r>
              <a:rPr lang="uk-UA" sz="2000" b="1" dirty="0" smtClean="0"/>
              <a:t/>
            </a:r>
            <a:br>
              <a:rPr lang="uk-UA" sz="2000" b="1" dirty="0" smtClean="0"/>
            </a:br>
            <a:r>
              <a:rPr lang="uk-UA" sz="2200" b="1" dirty="0" smtClean="0"/>
              <a:t>В</a:t>
            </a:r>
            <a:r>
              <a:rPr lang="uk-UA" sz="2200" b="1" dirty="0"/>
              <a:t>. Ленін у "суворо таємному" листі  від 19 березня 1922 р. членам політбюро ЦК </a:t>
            </a:r>
            <a:r>
              <a:rPr lang="uk-UA" sz="2200" b="1" dirty="0" smtClean="0"/>
              <a:t>РКП (</a:t>
            </a:r>
            <a:r>
              <a:rPr lang="uk-UA" sz="2200" b="1" dirty="0"/>
              <a:t>б) писав:</a:t>
            </a:r>
            <a:r>
              <a:rPr lang="uk-UA" sz="2200" dirty="0"/>
              <a:t> «</a:t>
            </a:r>
            <a:r>
              <a:rPr lang="uk-UA" sz="2200" dirty="0" err="1"/>
              <a:t>...Саме</a:t>
            </a:r>
            <a:r>
              <a:rPr lang="uk-UA" sz="2200" dirty="0"/>
              <a:t> тепер і тільки тепер, коли в голодних місцевостях їдять людей і на дорогах валяються сотні, якщо не тисячі трупів, ми можемо (і тому повинні) провести </a:t>
            </a:r>
            <a:r>
              <a:rPr lang="uk-UA" sz="2200" b="1" dirty="0"/>
              <a:t>вилучення церковних цінностей </a:t>
            </a:r>
            <a:r>
              <a:rPr lang="uk-UA" sz="2200" dirty="0"/>
              <a:t>з </a:t>
            </a:r>
            <a:r>
              <a:rPr lang="uk-UA" sz="2200" dirty="0" err="1"/>
              <a:t>найскаженішою</a:t>
            </a:r>
            <a:r>
              <a:rPr lang="uk-UA" sz="2200" dirty="0"/>
              <a:t> і нещадною енергією і не зупиняючись перед придушенням якого завгодно опору...</a:t>
            </a:r>
            <a:r>
              <a:rPr lang="ru-RU" sz="2200" dirty="0"/>
              <a:t> Чим </a:t>
            </a:r>
            <a:r>
              <a:rPr lang="ru-RU" sz="2200" dirty="0" err="1"/>
              <a:t>більше</a:t>
            </a:r>
            <a:r>
              <a:rPr lang="ru-RU" sz="2200" dirty="0"/>
              <a:t> число </a:t>
            </a:r>
            <a:r>
              <a:rPr lang="ru-RU" sz="2200" dirty="0" err="1"/>
              <a:t>представників</a:t>
            </a:r>
            <a:r>
              <a:rPr lang="ru-RU" sz="2200" dirty="0"/>
              <a:t> </a:t>
            </a:r>
            <a:r>
              <a:rPr lang="ru-RU" sz="2200" dirty="0" err="1"/>
              <a:t>реакційного</a:t>
            </a:r>
            <a:r>
              <a:rPr lang="ru-RU" sz="2200" dirty="0"/>
              <a:t> духовенства і </a:t>
            </a:r>
            <a:r>
              <a:rPr lang="ru-RU" sz="2200" dirty="0" err="1"/>
              <a:t>реакційної</a:t>
            </a:r>
            <a:r>
              <a:rPr lang="ru-RU" sz="2200" dirty="0"/>
              <a:t> </a:t>
            </a:r>
            <a:r>
              <a:rPr lang="ru-RU" sz="2200" dirty="0" err="1"/>
              <a:t>буржуазії</a:t>
            </a:r>
            <a:r>
              <a:rPr lang="ru-RU" sz="2200" dirty="0"/>
              <a:t> нам (...) </a:t>
            </a:r>
            <a:r>
              <a:rPr lang="ru-RU" sz="2200" dirty="0" err="1"/>
              <a:t>вдасться</a:t>
            </a:r>
            <a:r>
              <a:rPr lang="ru-RU" sz="2200" dirty="0"/>
              <a:t> </a:t>
            </a:r>
            <a:r>
              <a:rPr lang="ru-RU" sz="2200" dirty="0" err="1"/>
              <a:t>розстріляти</a:t>
            </a:r>
            <a:r>
              <a:rPr lang="ru-RU" sz="2200" dirty="0"/>
              <a:t>, </a:t>
            </a:r>
            <a:r>
              <a:rPr lang="ru-RU" sz="2200" dirty="0" err="1"/>
              <a:t>тим</a:t>
            </a:r>
            <a:r>
              <a:rPr lang="ru-RU" sz="2200" dirty="0"/>
              <a:t> </a:t>
            </a:r>
            <a:r>
              <a:rPr lang="ru-RU" sz="2200" dirty="0" err="1"/>
              <a:t>краще</a:t>
            </a:r>
            <a:r>
              <a:rPr lang="ru-RU" sz="2200" dirty="0"/>
              <a:t>»</a:t>
            </a:r>
            <a:r>
              <a:rPr lang="uk-UA" sz="4900" dirty="0"/>
              <a:t/>
            </a:r>
            <a:br>
              <a:rPr lang="uk-UA" sz="4900" dirty="0"/>
            </a:br>
            <a:endParaRPr lang="uk-UA" sz="1800" dirty="0"/>
          </a:p>
        </p:txBody>
      </p:sp>
      <p:sp>
        <p:nvSpPr>
          <p:cNvPr id="3" name="Місце для вмісту 2"/>
          <p:cNvSpPr>
            <a:spLocks noGrp="1"/>
          </p:cNvSpPr>
          <p:nvPr>
            <p:ph sz="half" idx="1"/>
          </p:nvPr>
        </p:nvSpPr>
        <p:spPr>
          <a:xfrm>
            <a:off x="0" y="2564904"/>
            <a:ext cx="4495800" cy="4293096"/>
          </a:xfrm>
        </p:spPr>
        <p:txBody>
          <a:bodyPr/>
          <a:lstStyle/>
          <a:p>
            <a:r>
              <a:rPr lang="uk-UA" dirty="0" smtClean="0"/>
              <a:t>17 жовтня 1927 р. – усунено від церковного управління митрополита В. </a:t>
            </a:r>
            <a:r>
              <a:rPr lang="uk-UA" dirty="0" err="1" smtClean="0"/>
              <a:t>Липківського</a:t>
            </a:r>
            <a:endParaRPr lang="uk-UA" dirty="0" smtClean="0"/>
          </a:p>
          <a:p>
            <a:r>
              <a:rPr lang="uk-UA" dirty="0" smtClean="0"/>
              <a:t>01 січня 1928 р. – введено в дію Адміністративний кодекс УСРР: держава активно втручалася у церковні справи</a:t>
            </a:r>
            <a:endParaRPr lang="uk-UA" dirty="0"/>
          </a:p>
        </p:txBody>
      </p:sp>
      <p:sp>
        <p:nvSpPr>
          <p:cNvPr id="4" name="Місце для вмісту 3"/>
          <p:cNvSpPr>
            <a:spLocks noGrp="1"/>
          </p:cNvSpPr>
          <p:nvPr>
            <p:ph sz="half" idx="2"/>
          </p:nvPr>
        </p:nvSpPr>
        <p:spPr>
          <a:xfrm>
            <a:off x="4648200" y="2636912"/>
            <a:ext cx="4495800" cy="4221088"/>
          </a:xfrm>
        </p:spPr>
        <p:txBody>
          <a:bodyPr>
            <a:noAutofit/>
          </a:bodyPr>
          <a:lstStyle/>
          <a:p>
            <a:r>
              <a:rPr lang="uk-UA" sz="2400" dirty="0" smtClean="0"/>
              <a:t>28-29 січня 1930 р. – надзвичайний собор під тиском радянської влади «</a:t>
            </a:r>
            <a:r>
              <a:rPr lang="uk-UA" sz="2400" dirty="0" err="1" smtClean="0"/>
              <a:t>саморозпустив</a:t>
            </a:r>
            <a:r>
              <a:rPr lang="uk-UA" sz="2400" dirty="0" smtClean="0"/>
              <a:t>» УАПЦ </a:t>
            </a:r>
          </a:p>
          <a:p>
            <a:r>
              <a:rPr lang="uk-UA" sz="2400" dirty="0" smtClean="0"/>
              <a:t>9 – 12 грудня 1930 р. - на церковному соборі діяльність УАПЦ (під назвою «Українська православна церква») було відновлено, але під тиском радянської влади припинила своє існування.</a:t>
            </a:r>
            <a:endParaRPr lang="uk-UA" sz="2400" dirty="0"/>
          </a:p>
        </p:txBody>
      </p:sp>
    </p:spTree>
    <p:extLst>
      <p:ext uri="{BB962C8B-B14F-4D97-AF65-F5344CB8AC3E}">
        <p14:creationId xmlns:p14="http://schemas.microsoft.com/office/powerpoint/2010/main" val="1655292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rmAutofit/>
          </a:bodyPr>
          <a:lstStyle/>
          <a:p>
            <a:r>
              <a:rPr lang="uk-UA" b="1" dirty="0" smtClean="0"/>
              <a:t>Зовнішньополітична діяльність УСРР</a:t>
            </a:r>
            <a:endParaRPr lang="uk-UA" b="1" dirty="0"/>
          </a:p>
        </p:txBody>
      </p:sp>
      <p:sp>
        <p:nvSpPr>
          <p:cNvPr id="3" name="Місце для тексту 2"/>
          <p:cNvSpPr>
            <a:spLocks noGrp="1"/>
          </p:cNvSpPr>
          <p:nvPr>
            <p:ph type="body" idx="1"/>
          </p:nvPr>
        </p:nvSpPr>
        <p:spPr>
          <a:xfrm>
            <a:off x="0" y="908721"/>
            <a:ext cx="4497388" cy="792088"/>
          </a:xfrm>
        </p:spPr>
        <p:txBody>
          <a:bodyPr>
            <a:normAutofit fontScale="77500" lnSpcReduction="20000"/>
          </a:bodyPr>
          <a:lstStyle/>
          <a:p>
            <a:r>
              <a:rPr lang="uk-UA" dirty="0"/>
              <a:t>створено Наркомат закордонних справ, який упродовж 1921-1922 рр. очолював Х. </a:t>
            </a:r>
            <a:r>
              <a:rPr lang="uk-UA" dirty="0" err="1"/>
              <a:t>Раковський</a:t>
            </a:r>
            <a:endParaRPr lang="uk-UA" dirty="0"/>
          </a:p>
        </p:txBody>
      </p:sp>
      <p:sp>
        <p:nvSpPr>
          <p:cNvPr id="4" name="Місце для вмісту 3"/>
          <p:cNvSpPr>
            <a:spLocks noGrp="1"/>
          </p:cNvSpPr>
          <p:nvPr>
            <p:ph sz="half" idx="2"/>
          </p:nvPr>
        </p:nvSpPr>
        <p:spPr>
          <a:xfrm>
            <a:off x="0" y="1700808"/>
            <a:ext cx="4497388" cy="5157191"/>
          </a:xfrm>
        </p:spPr>
        <p:txBody>
          <a:bodyPr>
            <a:normAutofit fontScale="92500" lnSpcReduction="20000"/>
          </a:bodyPr>
          <a:lstStyle/>
          <a:p>
            <a:r>
              <a:rPr lang="uk-UA" dirty="0"/>
              <a:t>14 лютого 1921 р. від імені УСРР підписав з Литвою перший в історії УСРР договір про встановлення дипломатичних відносин. У серпні 1921 р. Україна уклала двосторонній мирний договір з Латвією, а в листопаді – з </a:t>
            </a:r>
            <a:r>
              <a:rPr lang="uk-UA" dirty="0" smtClean="0"/>
              <a:t>Естонією</a:t>
            </a:r>
          </a:p>
          <a:p>
            <a:r>
              <a:rPr lang="uk-UA" dirty="0" smtClean="0"/>
              <a:t>за </a:t>
            </a:r>
            <a:r>
              <a:rPr lang="uk-UA" dirty="0"/>
              <a:t>Ризьким мирним договором укладеним 18 березня 1921 р. Польща визнавала УСРР як самостійне державне утворення</a:t>
            </a:r>
            <a:r>
              <a:rPr lang="uk-UA" dirty="0" smtClean="0"/>
              <a:t>.</a:t>
            </a:r>
          </a:p>
          <a:p>
            <a:r>
              <a:rPr lang="uk-UA" dirty="0"/>
              <a:t>У квітні 1921 р. Німеччина визнала УСРР де-факто, підписавши з нею в Берліні договір про обмін військовополоненими та інтернованими громадянами</a:t>
            </a:r>
          </a:p>
        </p:txBody>
      </p:sp>
      <p:sp>
        <p:nvSpPr>
          <p:cNvPr id="5" name="Місце для тексту 4"/>
          <p:cNvSpPr>
            <a:spLocks noGrp="1"/>
          </p:cNvSpPr>
          <p:nvPr>
            <p:ph type="body" sz="quarter" idx="3"/>
          </p:nvPr>
        </p:nvSpPr>
        <p:spPr>
          <a:xfrm>
            <a:off x="4644008" y="764704"/>
            <a:ext cx="4041775" cy="783778"/>
          </a:xfrm>
        </p:spPr>
        <p:txBody>
          <a:bodyPr>
            <a:normAutofit fontScale="70000" lnSpcReduction="20000"/>
          </a:bodyPr>
          <a:lstStyle/>
          <a:p>
            <a:r>
              <a:rPr lang="uk-UA" dirty="0" smtClean="0"/>
              <a:t>- у </a:t>
            </a:r>
            <a:r>
              <a:rPr lang="uk-UA" dirty="0"/>
              <a:t>Празі 6 червня 1922 р. підписаний тимчасовий торговельний </a:t>
            </a:r>
            <a:r>
              <a:rPr lang="uk-UA" dirty="0" smtClean="0"/>
              <a:t>договір </a:t>
            </a:r>
            <a:r>
              <a:rPr lang="uk-UA" dirty="0"/>
              <a:t>з Чехословаччиною </a:t>
            </a:r>
          </a:p>
        </p:txBody>
      </p:sp>
      <p:sp>
        <p:nvSpPr>
          <p:cNvPr id="6" name="Місце для вмісту 5"/>
          <p:cNvSpPr>
            <a:spLocks noGrp="1"/>
          </p:cNvSpPr>
          <p:nvPr>
            <p:ph sz="quarter" idx="4"/>
          </p:nvPr>
        </p:nvSpPr>
        <p:spPr>
          <a:xfrm>
            <a:off x="4645025" y="1484784"/>
            <a:ext cx="4498975" cy="5373216"/>
          </a:xfrm>
        </p:spPr>
        <p:txBody>
          <a:bodyPr>
            <a:normAutofit fontScale="85000" lnSpcReduction="20000"/>
          </a:bodyPr>
          <a:lstStyle/>
          <a:p>
            <a:pPr algn="just"/>
            <a:r>
              <a:rPr lang="uk-UA" dirty="0" smtClean="0"/>
              <a:t>підписано </a:t>
            </a:r>
            <a:r>
              <a:rPr lang="uk-UA" dirty="0"/>
              <a:t>7 грудня 1921 р. у Відні з Австрією, а 26 грудня цього ж року в Римі українсько-італійської угоди про утримання від ворожих дій одна проти однієї</a:t>
            </a:r>
            <a:r>
              <a:rPr lang="uk-UA" dirty="0" smtClean="0"/>
              <a:t>.</a:t>
            </a:r>
          </a:p>
          <a:p>
            <a:pPr algn="just"/>
            <a:r>
              <a:rPr lang="uk-UA" dirty="0"/>
              <a:t>у 1922 р. УСРР мала майже 40 своїх повноважних представників, консулів, голів тимчасових дипломатичних місій у столицях різних країн (Москві, Ташкенті, Лондоні, Берліні, навіть у китайському Харбіні</a:t>
            </a:r>
            <a:r>
              <a:rPr lang="uk-UA" dirty="0" smtClean="0"/>
              <a:t>).</a:t>
            </a:r>
          </a:p>
          <a:p>
            <a:pPr algn="just"/>
            <a:r>
              <a:rPr lang="uk-UA" dirty="0"/>
              <a:t>2 січня 1922 р. підписав в Анкарі договір про дружбу і братерство між УСРР і Туреччиною. </a:t>
            </a:r>
            <a:endParaRPr lang="uk-UA" dirty="0" smtClean="0"/>
          </a:p>
          <a:p>
            <a:pPr marL="0" indent="0" algn="just">
              <a:buNone/>
            </a:pPr>
            <a:r>
              <a:rPr lang="uk-UA" sz="2800" b="1" dirty="0"/>
              <a:t>18 жовтня 1922 р. ЦК КП (б) У прийняв постанову «Про згортання апарату НКЗС». </a:t>
            </a:r>
          </a:p>
        </p:txBody>
      </p:sp>
    </p:spTree>
    <p:extLst>
      <p:ext uri="{BB962C8B-B14F-4D97-AF65-F5344CB8AC3E}">
        <p14:creationId xmlns:p14="http://schemas.microsoft.com/office/powerpoint/2010/main" val="2697597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uk-UA" b="1" dirty="0" smtClean="0"/>
              <a:t>Україна і утворення СРСР</a:t>
            </a:r>
            <a:endParaRPr lang="uk-UA" b="1" dirty="0"/>
          </a:p>
        </p:txBody>
      </p:sp>
      <p:sp>
        <p:nvSpPr>
          <p:cNvPr id="3" name="Місце для вмісту 2"/>
          <p:cNvSpPr>
            <a:spLocks noGrp="1"/>
          </p:cNvSpPr>
          <p:nvPr>
            <p:ph sz="half" idx="1"/>
          </p:nvPr>
        </p:nvSpPr>
        <p:spPr>
          <a:xfrm>
            <a:off x="0" y="980728"/>
            <a:ext cx="4644008" cy="5877272"/>
          </a:xfrm>
        </p:spPr>
        <p:txBody>
          <a:bodyPr>
            <a:normAutofit fontScale="77500" lnSpcReduction="20000"/>
          </a:bodyPr>
          <a:lstStyle/>
          <a:p>
            <a:r>
              <a:rPr lang="uk-UA" dirty="0" smtClean="0"/>
              <a:t>01 червня 1919 р. – ВЦВК УСРР прийняв декрет « Про військово-політичний союз радянських соціалістичних республік Росії, України, Латвії, Литви, Білорусії»</a:t>
            </a:r>
          </a:p>
          <a:p>
            <a:r>
              <a:rPr lang="uk-UA" dirty="0" smtClean="0"/>
              <a:t>28 грудня 1920 р. – між РСФРР і УСРР підписано Союзний робітничо-селянський договір про військовий та політичний союз</a:t>
            </a:r>
          </a:p>
          <a:p>
            <a:r>
              <a:rPr lang="uk-UA" b="1" dirty="0" smtClean="0"/>
              <a:t>30 грудня 1922 р. І з</a:t>
            </a:r>
            <a:r>
              <a:rPr lang="en-US" b="1" dirty="0" smtClean="0"/>
              <a:t>’</a:t>
            </a:r>
            <a:r>
              <a:rPr lang="uk-UA" b="1" dirty="0" err="1" smtClean="0"/>
              <a:t>їзд</a:t>
            </a:r>
            <a:r>
              <a:rPr lang="uk-UA" b="1" dirty="0" smtClean="0"/>
              <a:t> Рад Росії, України, Білорусії та Закавказької федерації (Азербайджан, Вірменія, Грузія) ухвалили у Москві договір про створення Союзу Радянських Соціалістичних республік</a:t>
            </a:r>
          </a:p>
          <a:p>
            <a:pPr marL="0" indent="0">
              <a:buNone/>
            </a:pPr>
            <a:endParaRPr lang="uk-UA" sz="1800" b="1" dirty="0" smtClean="0"/>
          </a:p>
          <a:p>
            <a:pPr marL="0" indent="0">
              <a:buNone/>
            </a:pPr>
            <a:r>
              <a:rPr lang="uk-UA" sz="2100" b="1" dirty="0" smtClean="0"/>
              <a:t>Прапор СРСР </a:t>
            </a:r>
          </a:p>
          <a:p>
            <a:pPr marL="0" indent="0">
              <a:buNone/>
            </a:pPr>
            <a:r>
              <a:rPr lang="ru-RU" sz="2100" dirty="0" smtClean="0"/>
              <a:t>(13 </a:t>
            </a:r>
            <a:r>
              <a:rPr lang="ru-RU" sz="2100" dirty="0"/>
              <a:t>листопада 1923 </a:t>
            </a:r>
            <a:endParaRPr lang="ru-RU" sz="2100" dirty="0" smtClean="0"/>
          </a:p>
          <a:p>
            <a:pPr marL="0" indent="0">
              <a:buNone/>
            </a:pPr>
            <a:r>
              <a:rPr lang="ru-RU" sz="2100" dirty="0" smtClean="0"/>
              <a:t>— </a:t>
            </a:r>
            <a:r>
              <a:rPr lang="ru-RU" sz="2100" dirty="0"/>
              <a:t>25 </a:t>
            </a:r>
            <a:r>
              <a:rPr lang="ru-RU" sz="2100" dirty="0" err="1"/>
              <a:t>грудня</a:t>
            </a:r>
            <a:r>
              <a:rPr lang="ru-RU" sz="2100" dirty="0"/>
              <a:t> 1991)</a:t>
            </a:r>
            <a:endParaRPr lang="uk-UA" sz="2100" dirty="0"/>
          </a:p>
        </p:txBody>
      </p:sp>
      <p:sp>
        <p:nvSpPr>
          <p:cNvPr id="4" name="Місце для вмісту 3"/>
          <p:cNvSpPr>
            <a:spLocks noGrp="1"/>
          </p:cNvSpPr>
          <p:nvPr>
            <p:ph sz="half" idx="2"/>
          </p:nvPr>
        </p:nvSpPr>
        <p:spPr>
          <a:xfrm>
            <a:off x="4648200" y="1268760"/>
            <a:ext cx="4495800" cy="5589240"/>
          </a:xfrm>
        </p:spPr>
        <p:txBody>
          <a:bodyPr>
            <a:normAutofit fontScale="77500" lnSpcReduction="20000"/>
          </a:bodyPr>
          <a:lstStyle/>
          <a:p>
            <a:r>
              <a:rPr lang="ru-RU" sz="2300" dirty="0" smtClean="0"/>
              <a:t>Герб </a:t>
            </a:r>
            <a:r>
              <a:rPr lang="ru-RU" sz="2300" dirty="0"/>
              <a:t>СРСР </a:t>
            </a:r>
            <a:r>
              <a:rPr lang="ru-RU" sz="2300" dirty="0" smtClean="0"/>
              <a:t>(1923 – 1936)</a:t>
            </a:r>
          </a:p>
          <a:p>
            <a:pPr marL="0" indent="0">
              <a:buNone/>
            </a:pPr>
            <a:endParaRPr lang="ru-RU" dirty="0"/>
          </a:p>
          <a:p>
            <a:r>
              <a:rPr lang="ru-RU" sz="2600" dirty="0" smtClean="0"/>
              <a:t>Прапор (1923-1937)</a:t>
            </a:r>
            <a:endParaRPr lang="ru-RU" sz="2000" dirty="0"/>
          </a:p>
          <a:p>
            <a:pPr marL="0" indent="0">
              <a:buNone/>
            </a:pPr>
            <a:r>
              <a:rPr lang="ru-RU" sz="2600" dirty="0" smtClean="0"/>
              <a:t>	 і герб УСРР (1919-1929)</a:t>
            </a:r>
            <a:endParaRPr lang="ru-RU" dirty="0"/>
          </a:p>
          <a:p>
            <a:endParaRPr lang="ru-RU" dirty="0" smtClean="0"/>
          </a:p>
          <a:p>
            <a:endParaRPr lang="ru-RU" dirty="0"/>
          </a:p>
          <a:p>
            <a:endParaRPr lang="ru-RU" dirty="0" smtClean="0"/>
          </a:p>
          <a:p>
            <a:endParaRPr lang="ru-RU" dirty="0" smtClean="0"/>
          </a:p>
          <a:p>
            <a:pPr marL="0" indent="0">
              <a:buNone/>
            </a:pPr>
            <a:endParaRPr lang="ru-RU" sz="2600" dirty="0" smtClean="0"/>
          </a:p>
          <a:p>
            <a:pPr marL="0" indent="0">
              <a:buNone/>
            </a:pPr>
            <a:r>
              <a:rPr lang="ru-RU" sz="2600" dirty="0" smtClean="0"/>
              <a:t>Герб </a:t>
            </a:r>
            <a:r>
              <a:rPr lang="ru-RU" sz="2600" dirty="0"/>
              <a:t>СРСР (1936-1946</a:t>
            </a:r>
            <a:r>
              <a:rPr lang="ru-RU" sz="2600" dirty="0" smtClean="0"/>
              <a:t>)</a:t>
            </a:r>
          </a:p>
          <a:p>
            <a:pPr lvl="5"/>
            <a:endParaRPr lang="ru-RU" dirty="0" smtClean="0"/>
          </a:p>
          <a:p>
            <a:pPr lvl="5"/>
            <a:r>
              <a:rPr lang="ru-RU" sz="2600" dirty="0" smtClean="0"/>
              <a:t>Прапор </a:t>
            </a:r>
            <a:r>
              <a:rPr lang="ru-RU" sz="2600" dirty="0"/>
              <a:t>УСРР </a:t>
            </a:r>
            <a:r>
              <a:rPr lang="ru-RU" sz="2600" dirty="0" smtClean="0"/>
              <a:t>(1937- 1946) </a:t>
            </a:r>
          </a:p>
          <a:p>
            <a:endParaRPr lang="uk-UA"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415" y="4481356"/>
            <a:ext cx="1825998" cy="182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030" y="5517232"/>
            <a:ext cx="2409214" cy="12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438" y="2708920"/>
            <a:ext cx="1861568" cy="111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897" y="5394355"/>
            <a:ext cx="2649771" cy="132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4818" y="686660"/>
            <a:ext cx="1408079" cy="140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303" y="2564904"/>
            <a:ext cx="1734594" cy="16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456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51112"/>
            <a:ext cx="9144000" cy="2016223"/>
          </a:xfrm>
        </p:spPr>
        <p:txBody>
          <a:bodyPr>
            <a:noAutofit/>
          </a:bodyPr>
          <a:lstStyle/>
          <a:p>
            <a:r>
              <a:rPr lang="uk-UA" sz="8800" b="1" dirty="0" smtClean="0">
                <a:ln>
                  <a:solidFill>
                    <a:srgbClr val="FF0000"/>
                  </a:solidFill>
                </a:ln>
              </a:rPr>
              <a:t>Українські землі</a:t>
            </a:r>
            <a:endParaRPr lang="uk-UA" sz="8800" b="1" dirty="0">
              <a:ln>
                <a:solidFill>
                  <a:srgbClr val="FF0000"/>
                </a:solidFill>
              </a:ln>
            </a:endParaRPr>
          </a:p>
        </p:txBody>
      </p:sp>
      <p:sp>
        <p:nvSpPr>
          <p:cNvPr id="3" name="Підзаголовок 2"/>
          <p:cNvSpPr>
            <a:spLocks noGrp="1"/>
          </p:cNvSpPr>
          <p:nvPr>
            <p:ph type="subTitle" idx="1"/>
          </p:nvPr>
        </p:nvSpPr>
        <p:spPr>
          <a:xfrm>
            <a:off x="0" y="3886200"/>
            <a:ext cx="9144000" cy="1343000"/>
          </a:xfrm>
        </p:spPr>
        <p:txBody>
          <a:bodyPr>
            <a:normAutofit/>
          </a:bodyPr>
          <a:lstStyle/>
          <a:p>
            <a:r>
              <a:rPr lang="uk-UA" sz="7200" b="1" dirty="0" smtClean="0">
                <a:ln>
                  <a:solidFill>
                    <a:srgbClr val="FF0000"/>
                  </a:solidFill>
                </a:ln>
                <a:solidFill>
                  <a:schemeClr val="tx1"/>
                </a:solidFill>
              </a:rPr>
              <a:t>у міжвоєнний період </a:t>
            </a:r>
            <a:endParaRPr lang="uk-UA" sz="7200" b="1" dirty="0">
              <a:ln>
                <a:solidFill>
                  <a:srgbClr val="FF0000"/>
                </a:solidFill>
              </a:ln>
              <a:solidFill>
                <a:schemeClr val="tx1"/>
              </a:solidFill>
            </a:endParaRPr>
          </a:p>
        </p:txBody>
      </p:sp>
      <p:cxnSp>
        <p:nvCxnSpPr>
          <p:cNvPr id="6" name="Пряма сполучна лінія 5"/>
          <p:cNvCxnSpPr/>
          <p:nvPr/>
        </p:nvCxnSpPr>
        <p:spPr>
          <a:xfrm>
            <a:off x="179512" y="260648"/>
            <a:ext cx="72008" cy="6336704"/>
          </a:xfrm>
          <a:prstGeom prst="line">
            <a:avLst/>
          </a:prstGeom>
        </p:spPr>
        <p:style>
          <a:lnRef idx="2">
            <a:schemeClr val="dk1"/>
          </a:lnRef>
          <a:fillRef idx="0">
            <a:schemeClr val="dk1"/>
          </a:fillRef>
          <a:effectRef idx="1">
            <a:schemeClr val="dk1"/>
          </a:effectRef>
          <a:fontRef idx="minor">
            <a:schemeClr val="tx1"/>
          </a:fontRef>
        </p:style>
      </p:cxnSp>
      <p:cxnSp>
        <p:nvCxnSpPr>
          <p:cNvPr id="8" name="Пряма сполучна лінія 7"/>
          <p:cNvCxnSpPr/>
          <p:nvPr/>
        </p:nvCxnSpPr>
        <p:spPr>
          <a:xfrm>
            <a:off x="251520" y="6597352"/>
            <a:ext cx="8712968" cy="0"/>
          </a:xfrm>
          <a:prstGeom prst="line">
            <a:avLst/>
          </a:prstGeom>
        </p:spPr>
        <p:style>
          <a:lnRef idx="2">
            <a:schemeClr val="dk1"/>
          </a:lnRef>
          <a:fillRef idx="0">
            <a:schemeClr val="dk1"/>
          </a:fillRef>
          <a:effectRef idx="1">
            <a:schemeClr val="dk1"/>
          </a:effectRef>
          <a:fontRef idx="minor">
            <a:schemeClr val="tx1"/>
          </a:fontRef>
        </p:style>
      </p:cxnSp>
      <p:cxnSp>
        <p:nvCxnSpPr>
          <p:cNvPr id="10" name="Пряма сполучна лінія 9"/>
          <p:cNvCxnSpPr/>
          <p:nvPr/>
        </p:nvCxnSpPr>
        <p:spPr>
          <a:xfrm flipH="1" flipV="1">
            <a:off x="8892480" y="260648"/>
            <a:ext cx="72008" cy="6336704"/>
          </a:xfrm>
          <a:prstGeom prst="line">
            <a:avLst/>
          </a:prstGeom>
        </p:spPr>
        <p:style>
          <a:lnRef idx="2">
            <a:schemeClr val="dk1"/>
          </a:lnRef>
          <a:fillRef idx="0">
            <a:schemeClr val="dk1"/>
          </a:fillRef>
          <a:effectRef idx="1">
            <a:schemeClr val="dk1"/>
          </a:effectRef>
          <a:fontRef idx="minor">
            <a:schemeClr val="tx1"/>
          </a:fontRef>
        </p:style>
      </p:cxnSp>
      <p:cxnSp>
        <p:nvCxnSpPr>
          <p:cNvPr id="12" name="Пряма сполучна лінія 11"/>
          <p:cNvCxnSpPr/>
          <p:nvPr/>
        </p:nvCxnSpPr>
        <p:spPr>
          <a:xfrm flipH="1">
            <a:off x="179512" y="260648"/>
            <a:ext cx="871296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9951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080120"/>
          </a:xfrm>
        </p:spPr>
        <p:txBody>
          <a:bodyPr>
            <a:normAutofit fontScale="90000"/>
          </a:bodyPr>
          <a:lstStyle/>
          <a:p>
            <a:r>
              <a:rPr lang="uk-UA" b="1" dirty="0" err="1" smtClean="0">
                <a:latin typeface="Times New Roman" pitchFamily="18" charset="0"/>
                <a:cs typeface="Times New Roman" pitchFamily="18" charset="0"/>
              </a:rPr>
              <a:t>Адміністративно-територіальніреформи</a:t>
            </a:r>
            <a:r>
              <a:rPr lang="uk-UA" b="1" dirty="0" smtClean="0">
                <a:latin typeface="Times New Roman" pitchFamily="18" charset="0"/>
                <a:cs typeface="Times New Roman" pitchFamily="18" charset="0"/>
              </a:rPr>
              <a:t> </a:t>
            </a:r>
            <a:r>
              <a:rPr lang="uk-UA" b="1" dirty="0">
                <a:latin typeface="Times New Roman" pitchFamily="18" charset="0"/>
                <a:cs typeface="Times New Roman" pitchFamily="18" charset="0"/>
              </a:rPr>
              <a:t>в УСРР </a:t>
            </a:r>
          </a:p>
        </p:txBody>
      </p:sp>
      <p:sp>
        <p:nvSpPr>
          <p:cNvPr id="3" name="Місце для вмісту 2"/>
          <p:cNvSpPr>
            <a:spLocks noGrp="1"/>
          </p:cNvSpPr>
          <p:nvPr>
            <p:ph idx="1"/>
          </p:nvPr>
        </p:nvSpPr>
        <p:spPr>
          <a:xfrm>
            <a:off x="0" y="1600200"/>
            <a:ext cx="9144000" cy="5257800"/>
          </a:xfrm>
        </p:spPr>
        <p:txBody>
          <a:bodyPr>
            <a:normAutofit fontScale="92500" lnSpcReduction="20000"/>
          </a:bodyPr>
          <a:lstStyle/>
          <a:p>
            <a:r>
              <a:rPr lang="uk-UA" dirty="0">
                <a:latin typeface="Times New Roman" pitchFamily="18" charset="0"/>
                <a:cs typeface="Times New Roman" pitchFamily="18" charset="0"/>
              </a:rPr>
              <a:t>12 жовтня 1924 р. у складі УСРР створена Молдовська Автономна Радянська Соціалістична Республіка (МАРСР</a:t>
            </a:r>
            <a:r>
              <a:rPr lang="uk-UA" dirty="0" smtClean="0">
                <a:latin typeface="Times New Roman" pitchFamily="18" charset="0"/>
                <a:cs typeface="Times New Roman" pitchFamily="18" charset="0"/>
              </a:rPr>
              <a:t>)</a:t>
            </a:r>
          </a:p>
          <a:p>
            <a:r>
              <a:rPr lang="uk-UA" dirty="0">
                <a:latin typeface="Times New Roman" pitchFamily="18" charset="0"/>
                <a:cs typeface="Times New Roman" pitchFamily="18" charset="0"/>
              </a:rPr>
              <a:t>1932 р. </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введено </a:t>
            </a:r>
            <a:r>
              <a:rPr lang="uk-UA" dirty="0" smtClean="0">
                <a:latin typeface="Times New Roman" pitchFamily="18" charset="0"/>
                <a:cs typeface="Times New Roman" pitchFamily="18" charset="0"/>
              </a:rPr>
              <a:t>нову адміністративно-територіальну </a:t>
            </a:r>
            <a:r>
              <a:rPr lang="uk-UA" dirty="0">
                <a:latin typeface="Times New Roman" pitchFamily="18" charset="0"/>
                <a:cs typeface="Times New Roman" pitchFamily="18" charset="0"/>
              </a:rPr>
              <a:t>одиницю – область. Першими областями стали Харківська, Київська, Вінницька, Дніпропетровська, Одеська, Донецька і </a:t>
            </a:r>
            <a:r>
              <a:rPr lang="uk-UA" dirty="0" smtClean="0">
                <a:latin typeface="Times New Roman" pitchFamily="18" charset="0"/>
                <a:cs typeface="Times New Roman" pitchFamily="18" charset="0"/>
              </a:rPr>
              <a:t>Чернігівська</a:t>
            </a:r>
          </a:p>
          <a:p>
            <a:r>
              <a:rPr lang="uk-UA" dirty="0">
                <a:latin typeface="Times New Roman" pitchFamily="18" charset="0"/>
                <a:cs typeface="Times New Roman" pitchFamily="18" charset="0"/>
              </a:rPr>
              <a:t>1934 р. столицю УСРР перенесено з Харкова в Київ. </a:t>
            </a:r>
            <a:endParaRPr lang="uk-UA" dirty="0" smtClean="0">
              <a:latin typeface="Times New Roman" pitchFamily="18" charset="0"/>
              <a:cs typeface="Times New Roman" pitchFamily="18" charset="0"/>
            </a:endParaRPr>
          </a:p>
          <a:p>
            <a:r>
              <a:rPr lang="uk-UA" dirty="0">
                <a:latin typeface="Times New Roman" pitchFamily="18" charset="0"/>
                <a:cs typeface="Times New Roman" pitchFamily="18" charset="0"/>
              </a:rPr>
              <a:t>1937 – </a:t>
            </a:r>
            <a:r>
              <a:rPr lang="uk-UA" dirty="0" smtClean="0">
                <a:latin typeface="Times New Roman" pitchFamily="18" charset="0"/>
                <a:cs typeface="Times New Roman" pitchFamily="18" charset="0"/>
              </a:rPr>
              <a:t>І пол. </a:t>
            </a:r>
            <a:r>
              <a:rPr lang="uk-UA" dirty="0">
                <a:latin typeface="Times New Roman" pitchFamily="18" charset="0"/>
                <a:cs typeface="Times New Roman" pitchFamily="18" charset="0"/>
              </a:rPr>
              <a:t>1939 рр. </a:t>
            </a:r>
            <a:r>
              <a:rPr lang="uk-UA" dirty="0" smtClean="0">
                <a:latin typeface="Times New Roman" pitchFamily="18" charset="0"/>
                <a:cs typeface="Times New Roman" pitchFamily="18" charset="0"/>
              </a:rPr>
              <a:t>- утворено </a:t>
            </a:r>
            <a:r>
              <a:rPr lang="uk-UA" dirty="0">
                <a:latin typeface="Times New Roman" pitchFamily="18" charset="0"/>
                <a:cs typeface="Times New Roman" pitchFamily="18" charset="0"/>
              </a:rPr>
              <a:t>ще 8 областей: Житомирську, Миколаївську, Полтавську, Кам’янець-Подільську, Ворошиловградську, Запорізьку, Кіровоградську, Сумську. </a:t>
            </a:r>
            <a:r>
              <a:rPr lang="uk-UA" dirty="0" smtClean="0">
                <a:latin typeface="Times New Roman" pitchFamily="18" charset="0"/>
                <a:cs typeface="Times New Roman" pitchFamily="18" charset="0"/>
              </a:rPr>
              <a:t>В </a:t>
            </a:r>
            <a:r>
              <a:rPr lang="uk-UA" dirty="0">
                <a:latin typeface="Times New Roman" pitchFamily="18" charset="0"/>
                <a:cs typeface="Times New Roman" pitchFamily="18" charset="0"/>
              </a:rPr>
              <a:t>1939 р. в УРСР було 15 областей. </a:t>
            </a:r>
            <a:endParaRPr lang="uk-UA" dirty="0" smtClean="0">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347450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Autofit/>
          </a:bodyPr>
          <a:lstStyle/>
          <a:p>
            <a:r>
              <a:rPr lang="ru-RU" sz="2000" b="1" dirty="0"/>
              <a:t> </a:t>
            </a:r>
            <a:r>
              <a:rPr lang="ru-RU" sz="2000" b="1" dirty="0" err="1" smtClean="0">
                <a:latin typeface="Times New Roman" pitchFamily="18" charset="0"/>
                <a:cs typeface="Times New Roman" pitchFamily="18" charset="0"/>
              </a:rPr>
              <a:t>Українізація</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коренізація</a:t>
            </a:r>
            <a:r>
              <a:rPr lang="ru-RU" sz="2000" b="1" dirty="0">
                <a:latin typeface="Times New Roman" pitchFamily="18" charset="0"/>
                <a:cs typeface="Times New Roman" pitchFamily="18" charset="0"/>
              </a:rPr>
              <a:t>) - </a:t>
            </a:r>
            <a:r>
              <a:rPr lang="ru-RU" sz="2000" b="1" dirty="0" err="1">
                <a:latin typeface="Times New Roman" pitchFamily="18" charset="0"/>
                <a:cs typeface="Times New Roman" pitchFamily="18" charset="0"/>
              </a:rPr>
              <a:t>це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політика</a:t>
            </a:r>
            <a:r>
              <a:rPr lang="ru-RU" sz="2000" b="1" dirty="0">
                <a:latin typeface="Times New Roman" pitchFamily="18" charset="0"/>
                <a:cs typeface="Times New Roman" pitchFamily="18" charset="0"/>
              </a:rPr>
              <a:t> в </a:t>
            </a:r>
            <a:r>
              <a:rPr lang="ru-RU" sz="2000" b="1" dirty="0" err="1">
                <a:latin typeface="Times New Roman" pitchFamily="18" charset="0"/>
                <a:cs typeface="Times New Roman" pitchFamily="18" charset="0"/>
              </a:rPr>
              <a:t>національно-культурній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сфері</a:t>
            </a:r>
            <a:r>
              <a:rPr lang="ru-RU" sz="2000" b="1" dirty="0">
                <a:latin typeface="Times New Roman" pitchFamily="18" charset="0"/>
                <a:cs typeface="Times New Roman" pitchFamily="18" charset="0"/>
              </a:rPr>
              <a:t>, яка </a:t>
            </a:r>
            <a:r>
              <a:rPr lang="ru-RU" sz="2000" b="1" dirty="0" err="1">
                <a:latin typeface="Times New Roman" pitchFamily="18" charset="0"/>
                <a:cs typeface="Times New Roman" pitchFamily="18" charset="0"/>
              </a:rPr>
              <a:t>здійснювалася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радянським</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керівництвом</a:t>
            </a:r>
            <a:r>
              <a:rPr lang="ru-RU" sz="2000" b="1" dirty="0">
                <a:latin typeface="Times New Roman" pitchFamily="18" charset="0"/>
                <a:cs typeface="Times New Roman" pitchFamily="18" charset="0"/>
              </a:rPr>
              <a:t> в </a:t>
            </a:r>
            <a:r>
              <a:rPr lang="ru-RU" sz="2000" b="1" dirty="0" err="1">
                <a:latin typeface="Times New Roman" pitchFamily="18" charset="0"/>
                <a:cs typeface="Times New Roman" pitchFamily="18" charset="0"/>
              </a:rPr>
              <a:t>Україні</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 у 1920-ті </a:t>
            </a:r>
            <a:r>
              <a:rPr lang="ru-RU" sz="2000" b="1" dirty="0" err="1">
                <a:latin typeface="Times New Roman" pitchFamily="18" charset="0"/>
                <a:cs typeface="Times New Roman" pitchFamily="18" charset="0"/>
              </a:rPr>
              <a:t>рр</a:t>
            </a:r>
            <a:r>
              <a:rPr lang="ru-RU" sz="2000" b="1" dirty="0">
                <a:latin typeface="Times New Roman" pitchFamily="18" charset="0"/>
                <a:cs typeface="Times New Roman" pitchFamily="18" charset="0"/>
              </a:rPr>
              <a:t>. </a:t>
            </a:r>
            <a:endParaRPr lang="uk-UA" sz="2000" b="1" dirty="0">
              <a:latin typeface="Times New Roman" pitchFamily="18" charset="0"/>
              <a:cs typeface="Times New Roman" pitchFamily="18" charset="0"/>
            </a:endParaRPr>
          </a:p>
        </p:txBody>
      </p:sp>
      <p:sp>
        <p:nvSpPr>
          <p:cNvPr id="3" name="Місце для вмісту 2"/>
          <p:cNvSpPr>
            <a:spLocks noGrp="1"/>
          </p:cNvSpPr>
          <p:nvPr>
            <p:ph sz="half" idx="1"/>
          </p:nvPr>
        </p:nvSpPr>
        <p:spPr>
          <a:xfrm>
            <a:off x="0" y="836712"/>
            <a:ext cx="3419872" cy="6021288"/>
          </a:xfrm>
        </p:spPr>
        <p:txBody>
          <a:bodyPr>
            <a:normAutofit fontScale="25000" lnSpcReduction="20000"/>
          </a:bodyPr>
          <a:lstStyle/>
          <a:p>
            <a:pPr marL="0" indent="0" algn="ctr">
              <a:buNone/>
            </a:pPr>
            <a:r>
              <a:rPr lang="uk-UA" sz="6400" b="1" dirty="0" smtClean="0">
                <a:latin typeface="Times New Roman" pitchFamily="18" charset="0"/>
                <a:cs typeface="Times New Roman" pitchFamily="18" charset="0"/>
              </a:rPr>
              <a:t>Причини</a:t>
            </a:r>
            <a:r>
              <a:rPr lang="uk-UA" sz="6400" b="1" dirty="0">
                <a:latin typeface="Times New Roman" pitchFamily="18" charset="0"/>
                <a:cs typeface="Times New Roman" pitchFamily="18" charset="0"/>
              </a:rPr>
              <a:t>: </a:t>
            </a:r>
          </a:p>
          <a:p>
            <a:pPr marL="0" indent="0">
              <a:buNone/>
            </a:pPr>
            <a:r>
              <a:rPr lang="uk-UA" sz="5600" dirty="0" smtClean="0">
                <a:latin typeface="Times New Roman" pitchFamily="18" charset="0"/>
                <a:cs typeface="Times New Roman" pitchFamily="18" charset="0"/>
              </a:rPr>
              <a:t>1</a:t>
            </a:r>
            <a:r>
              <a:rPr lang="uk-UA" sz="5600" dirty="0">
                <a:latin typeface="Times New Roman" pitchFamily="18" charset="0"/>
                <a:cs typeface="Times New Roman" pitchFamily="18" charset="0"/>
              </a:rPr>
              <a:t>. Формуванням на міжнародній арені привабливого іміджу СРСР як держави, в котрій начебто забезпечено гармонійний і вільний розвиток радянських республік та гарантовано вільний розвиток національних меншин.</a:t>
            </a:r>
          </a:p>
          <a:p>
            <a:pPr marL="0" indent="0">
              <a:buNone/>
            </a:pPr>
            <a:r>
              <a:rPr lang="uk-UA" sz="5600" dirty="0" smtClean="0">
                <a:latin typeface="Times New Roman" pitchFamily="18" charset="0"/>
                <a:cs typeface="Times New Roman" pitchFamily="18" charset="0"/>
              </a:rPr>
              <a:t>2</a:t>
            </a:r>
            <a:r>
              <a:rPr lang="uk-UA" sz="5600" dirty="0">
                <a:latin typeface="Times New Roman" pitchFamily="18" charset="0"/>
                <a:cs typeface="Times New Roman" pitchFamily="18" charset="0"/>
              </a:rPr>
              <a:t>. Потребою досягнення своєрідного компромісу з селянством (основною масою національних республік було селянство) та національною інтелігенцією шляхом лібералізації національних відносин.</a:t>
            </a:r>
          </a:p>
          <a:p>
            <a:pPr marL="0" indent="0">
              <a:buNone/>
            </a:pPr>
            <a:r>
              <a:rPr lang="uk-UA" sz="5600" dirty="0" smtClean="0">
                <a:latin typeface="Times New Roman" pitchFamily="18" charset="0"/>
                <a:cs typeface="Times New Roman" pitchFamily="18" charset="0"/>
              </a:rPr>
              <a:t>3</a:t>
            </a:r>
            <a:r>
              <a:rPr lang="uk-UA" sz="5600" dirty="0">
                <a:latin typeface="Times New Roman" pitchFamily="18" charset="0"/>
                <a:cs typeface="Times New Roman" pitchFamily="18" charset="0"/>
              </a:rPr>
              <a:t>. Намаганням більшовицької партії розширити соціальну базу своєї системи, залучивши до партій і до управління республікою представників неросійських народів [В 1920 р. у ВКП(б)У українці складали лише 19%, тоді як вони становили 80% населення УСРР, і лише 11% комуністів вважали рідною мовою українську, а розмовляли нею лише 2%].</a:t>
            </a:r>
          </a:p>
          <a:p>
            <a:pPr marL="0" indent="0">
              <a:buNone/>
            </a:pPr>
            <a:r>
              <a:rPr lang="uk-UA" sz="5600" dirty="0" smtClean="0">
                <a:latin typeface="Times New Roman" pitchFamily="18" charset="0"/>
                <a:cs typeface="Times New Roman" pitchFamily="18" charset="0"/>
              </a:rPr>
              <a:t>4</a:t>
            </a:r>
            <a:r>
              <a:rPr lang="uk-UA" sz="5600" dirty="0">
                <a:latin typeface="Times New Roman" pitchFamily="18" charset="0"/>
                <a:cs typeface="Times New Roman" pitchFamily="18" charset="0"/>
              </a:rPr>
              <a:t>. Намаганням радянського керівництва очолити і поставити під контроль процес національного відродження окраїн, щоб він не вилився в </a:t>
            </a:r>
            <a:r>
              <a:rPr lang="uk-UA" sz="5600" dirty="0" err="1">
                <a:latin typeface="Times New Roman" pitchFamily="18" charset="0"/>
                <a:cs typeface="Times New Roman" pitchFamily="18" charset="0"/>
              </a:rPr>
              <a:t>антицентробіжні</a:t>
            </a:r>
            <a:r>
              <a:rPr lang="uk-UA" sz="5600" dirty="0">
                <a:latin typeface="Times New Roman" pitchFamily="18" charset="0"/>
                <a:cs typeface="Times New Roman" pitchFamily="18" charset="0"/>
              </a:rPr>
              <a:t> спрямування.</a:t>
            </a:r>
          </a:p>
          <a:p>
            <a:pPr marL="0" indent="0">
              <a:buNone/>
            </a:pPr>
            <a:r>
              <a:rPr lang="uk-UA" sz="5600" dirty="0" smtClean="0">
                <a:latin typeface="Times New Roman" pitchFamily="18" charset="0"/>
                <a:cs typeface="Times New Roman" pitchFamily="18" charset="0"/>
              </a:rPr>
              <a:t>5</a:t>
            </a:r>
            <a:r>
              <a:rPr lang="uk-UA" sz="5600" dirty="0">
                <a:latin typeface="Times New Roman" pitchFamily="18" charset="0"/>
                <a:cs typeface="Times New Roman" pitchFamily="18" charset="0"/>
              </a:rPr>
              <a:t>. Потребою зміцнення новоутвореного </a:t>
            </a:r>
            <a:r>
              <a:rPr lang="uk-UA" sz="5600" dirty="0" smtClean="0">
                <a:latin typeface="Times New Roman" pitchFamily="18" charset="0"/>
                <a:cs typeface="Times New Roman" pitchFamily="18" charset="0"/>
              </a:rPr>
              <a:t>СРСР</a:t>
            </a:r>
            <a:r>
              <a:rPr lang="uk-UA" sz="5600" dirty="0">
                <a:latin typeface="Times New Roman" pitchFamily="18" charset="0"/>
                <a:cs typeface="Times New Roman" pitchFamily="18" charset="0"/>
              </a:rPr>
              <a:t>, наданням прав "культурно-національної автономії" хоч частково компенсувати республікам втрату їх політичного суверенітету тощо.</a:t>
            </a:r>
            <a:endParaRPr lang="uk-UA" sz="6400" dirty="0">
              <a:latin typeface="Times New Roman" pitchFamily="18" charset="0"/>
              <a:cs typeface="Times New Roman" pitchFamily="18" charset="0"/>
            </a:endParaRPr>
          </a:p>
          <a:p>
            <a:pPr marL="0" indent="0">
              <a:buNone/>
            </a:pPr>
            <a:endParaRPr lang="uk-UA" sz="3200" dirty="0">
              <a:latin typeface="Times New Roman" pitchFamily="18" charset="0"/>
              <a:cs typeface="Times New Roman" pitchFamily="18" charset="0"/>
            </a:endParaRPr>
          </a:p>
        </p:txBody>
      </p:sp>
      <p:sp>
        <p:nvSpPr>
          <p:cNvPr id="4" name="Місце для вмісту 3"/>
          <p:cNvSpPr>
            <a:spLocks noGrp="1"/>
          </p:cNvSpPr>
          <p:nvPr>
            <p:ph sz="half" idx="2"/>
          </p:nvPr>
        </p:nvSpPr>
        <p:spPr>
          <a:xfrm>
            <a:off x="3491880" y="764704"/>
            <a:ext cx="5652120" cy="6093296"/>
          </a:xfrm>
        </p:spPr>
        <p:txBody>
          <a:bodyPr>
            <a:noAutofit/>
          </a:bodyPr>
          <a:lstStyle/>
          <a:p>
            <a:pPr marL="0" indent="0" algn="ctr">
              <a:buNone/>
            </a:pPr>
            <a:r>
              <a:rPr lang="uk-UA" sz="1400" b="1" dirty="0" smtClean="0">
                <a:latin typeface="Times New Roman" pitchFamily="18" charset="0"/>
                <a:cs typeface="Times New Roman" pitchFamily="18" charset="0"/>
              </a:rPr>
              <a:t>Наслідки «українізації»: </a:t>
            </a:r>
            <a:endParaRPr lang="uk-UA" sz="1400" b="1" dirty="0">
              <a:latin typeface="Times New Roman" pitchFamily="18" charset="0"/>
              <a:cs typeface="Times New Roman" pitchFamily="18" charset="0"/>
            </a:endParaRPr>
          </a:p>
          <a:p>
            <a:pPr marL="0" indent="0">
              <a:buNone/>
            </a:pPr>
            <a:r>
              <a:rPr lang="uk-UA" sz="1100" dirty="0" smtClean="0">
                <a:latin typeface="Times New Roman" pitchFamily="18" charset="0"/>
                <a:cs typeface="Times New Roman" pitchFamily="18" charset="0"/>
              </a:rPr>
              <a:t>1. </a:t>
            </a:r>
            <a:r>
              <a:rPr lang="uk-UA" sz="1100" dirty="0">
                <a:latin typeface="Times New Roman" pitchFamily="18" charset="0"/>
                <a:cs typeface="Times New Roman" pitchFamily="18" charset="0"/>
              </a:rPr>
              <a:t>Розширення сфери вживання української мови в державному житті. [З серпня 1923 р. для державних чиновників та партійних функціонерів організовуються курси української мови. </a:t>
            </a:r>
            <a:r>
              <a:rPr lang="uk-UA" sz="1100" dirty="0" smtClean="0">
                <a:latin typeface="Times New Roman" pitchFamily="18" charset="0"/>
                <a:cs typeface="Times New Roman" pitchFamily="18" charset="0"/>
              </a:rPr>
              <a:t>З </a:t>
            </a:r>
            <a:r>
              <a:rPr lang="uk-UA" sz="1100" dirty="0">
                <a:latin typeface="Times New Roman" pitchFamily="18" charset="0"/>
                <a:cs typeface="Times New Roman" pitchFamily="18" charset="0"/>
              </a:rPr>
              <a:t>1925 р. було введене обов'язкове вживання української мови в державному діловодстві. З 1927 р. партійну документацію переведено на українську мову].</a:t>
            </a:r>
          </a:p>
          <a:p>
            <a:pPr marL="0" indent="0">
              <a:buNone/>
            </a:pPr>
            <a:r>
              <a:rPr lang="uk-UA" sz="1100" dirty="0" smtClean="0">
                <a:latin typeface="Times New Roman" pitchFamily="18" charset="0"/>
                <a:cs typeface="Times New Roman" pitchFamily="18" charset="0"/>
              </a:rPr>
              <a:t>3</a:t>
            </a:r>
            <a:r>
              <a:rPr lang="uk-UA" sz="1100" dirty="0">
                <a:latin typeface="Times New Roman" pitchFamily="18" charset="0"/>
                <a:cs typeface="Times New Roman" pitchFamily="18" charset="0"/>
              </a:rPr>
              <a:t>. </a:t>
            </a:r>
            <a:r>
              <a:rPr lang="uk-UA" sz="1100" dirty="0" smtClean="0">
                <a:latin typeface="Times New Roman" pitchFamily="18" charset="0"/>
                <a:cs typeface="Times New Roman" pitchFamily="18" charset="0"/>
              </a:rPr>
              <a:t>Зросла </a:t>
            </a:r>
            <a:r>
              <a:rPr lang="uk-UA" sz="1100" dirty="0">
                <a:latin typeface="Times New Roman" pitchFamily="18" charset="0"/>
                <a:cs typeface="Times New Roman" pitchFamily="18" charset="0"/>
              </a:rPr>
              <a:t>кількість українців у партійному і державному апараті. Так, у 1923 р. їхня частка становила 25–35%, а у 1927 р. – 52–54</a:t>
            </a:r>
            <a:r>
              <a:rPr lang="uk-UA" sz="1100" dirty="0" smtClean="0">
                <a:latin typeface="Times New Roman" pitchFamily="18" charset="0"/>
                <a:cs typeface="Times New Roman" pitchFamily="18" charset="0"/>
              </a:rPr>
              <a:t>%.: поява </a:t>
            </a:r>
            <a:r>
              <a:rPr lang="uk-UA" sz="1100" dirty="0">
                <a:latin typeface="Times New Roman" pitchFamily="18" charset="0"/>
                <a:cs typeface="Times New Roman" pitchFamily="18" charset="0"/>
              </a:rPr>
              <a:t>нової державно-політичної, господарської та культурної еліти, кістяком якої були так звані націонал-комуністи, вихідці з колишніх українських лівих партій.</a:t>
            </a:r>
          </a:p>
          <a:p>
            <a:pPr marL="0" indent="0">
              <a:buNone/>
            </a:pPr>
            <a:r>
              <a:rPr lang="uk-UA" sz="1100" dirty="0" smtClean="0">
                <a:latin typeface="Times New Roman" pitchFamily="18" charset="0"/>
                <a:cs typeface="Times New Roman" pitchFamily="18" charset="0"/>
              </a:rPr>
              <a:t>4</a:t>
            </a:r>
            <a:r>
              <a:rPr lang="uk-UA" sz="1100" dirty="0">
                <a:latin typeface="Times New Roman" pitchFamily="18" charset="0"/>
                <a:cs typeface="Times New Roman" pitchFamily="18" charset="0"/>
              </a:rPr>
              <a:t>. </a:t>
            </a:r>
            <a:r>
              <a:rPr lang="uk-UA" sz="1100" dirty="0" smtClean="0">
                <a:latin typeface="Times New Roman" pitchFamily="18" charset="0"/>
                <a:cs typeface="Times New Roman" pitchFamily="18" charset="0"/>
              </a:rPr>
              <a:t>Розвиток </a:t>
            </a:r>
            <a:r>
              <a:rPr lang="uk-UA" sz="1100" dirty="0">
                <a:latin typeface="Times New Roman" pitchFamily="18" charset="0"/>
                <a:cs typeface="Times New Roman" pitchFamily="18" charset="0"/>
              </a:rPr>
              <a:t>національної освіти. </a:t>
            </a:r>
            <a:r>
              <a:rPr lang="uk-UA" sz="1100" dirty="0" smtClean="0">
                <a:latin typeface="Times New Roman" pitchFamily="18" charset="0"/>
                <a:cs typeface="Times New Roman" pitchFamily="18" charset="0"/>
              </a:rPr>
              <a:t>Ліквідація </a:t>
            </a:r>
            <a:r>
              <a:rPr lang="uk-UA" sz="1100" dirty="0">
                <a:latin typeface="Times New Roman" pitchFamily="18" charset="0"/>
                <a:cs typeface="Times New Roman" pitchFamily="18" charset="0"/>
              </a:rPr>
              <a:t>неписьменності. У 1930 р. в Україні почали впроваджувати загальнообов’язкове початкове навчання. У 1927 р. – 97% українських дітей навчалося українською мовою. </a:t>
            </a:r>
            <a:r>
              <a:rPr lang="uk-UA" sz="1100" dirty="0" smtClean="0">
                <a:latin typeface="Times New Roman" pitchFamily="18" charset="0"/>
                <a:cs typeface="Times New Roman" pitchFamily="18" charset="0"/>
              </a:rPr>
              <a:t>Розвиток </a:t>
            </a:r>
            <a:r>
              <a:rPr lang="uk-UA" sz="1100" dirty="0">
                <a:latin typeface="Times New Roman" pitchFamily="18" charset="0"/>
                <a:cs typeface="Times New Roman" pitchFamily="18" charset="0"/>
              </a:rPr>
              <a:t>наукових досліджень у різних галузях українознавства.</a:t>
            </a:r>
          </a:p>
          <a:p>
            <a:pPr marL="0" indent="0">
              <a:buNone/>
            </a:pPr>
            <a:r>
              <a:rPr lang="uk-UA" sz="1100" dirty="0" smtClean="0">
                <a:latin typeface="Times New Roman" pitchFamily="18" charset="0"/>
                <a:cs typeface="Times New Roman" pitchFamily="18" charset="0"/>
              </a:rPr>
              <a:t>5</a:t>
            </a:r>
            <a:r>
              <a:rPr lang="uk-UA" sz="1100" dirty="0">
                <a:latin typeface="Times New Roman" pitchFamily="18" charset="0"/>
                <a:cs typeface="Times New Roman" pitchFamily="18" charset="0"/>
              </a:rPr>
              <a:t>. Різко збільшувалась кількість української преси </a:t>
            </a:r>
            <a:r>
              <a:rPr lang="uk-UA" sz="1100" dirty="0" smtClean="0">
                <a:latin typeface="Times New Roman" pitchFamily="18" charset="0"/>
                <a:cs typeface="Times New Roman" pitchFamily="18" charset="0"/>
              </a:rPr>
              <a:t>( </a:t>
            </a:r>
            <a:r>
              <a:rPr lang="uk-UA" sz="1100" dirty="0">
                <a:latin typeface="Times New Roman" pitchFamily="18" charset="0"/>
                <a:cs typeface="Times New Roman" pitchFamily="18" charset="0"/>
              </a:rPr>
              <a:t>1933 р. </a:t>
            </a:r>
            <a:r>
              <a:rPr lang="uk-UA" sz="1100" dirty="0" smtClean="0">
                <a:latin typeface="Times New Roman" pitchFamily="18" charset="0"/>
                <a:cs typeface="Times New Roman" pitchFamily="18" charset="0"/>
              </a:rPr>
              <a:t>- 89</a:t>
            </a:r>
            <a:r>
              <a:rPr lang="uk-UA" sz="1100" dirty="0">
                <a:latin typeface="Times New Roman" pitchFamily="18" charset="0"/>
                <a:cs typeface="Times New Roman" pitchFamily="18" charset="0"/>
              </a:rPr>
              <a:t>% всього тиражу газет у республіці).</a:t>
            </a:r>
          </a:p>
          <a:p>
            <a:pPr marL="0" indent="0">
              <a:buNone/>
            </a:pPr>
            <a:r>
              <a:rPr lang="uk-UA" sz="1100" dirty="0" smtClean="0">
                <a:latin typeface="Times New Roman" pitchFamily="18" charset="0"/>
                <a:cs typeface="Times New Roman" pitchFamily="18" charset="0"/>
              </a:rPr>
              <a:t>6</a:t>
            </a:r>
            <a:r>
              <a:rPr lang="uk-UA" sz="1100" dirty="0">
                <a:latin typeface="Times New Roman" pitchFamily="18" charset="0"/>
                <a:cs typeface="Times New Roman" pitchFamily="18" charset="0"/>
              </a:rPr>
              <a:t>. Україномовні стаціонарні театри в 1931 р. складали 3/4 всіх театрів в Україні; в 1927/29 рр. у Києві збудовано найбільшу в Європі на той час кіностудії.</a:t>
            </a:r>
          </a:p>
          <a:p>
            <a:pPr marL="0" indent="0">
              <a:buNone/>
            </a:pPr>
            <a:r>
              <a:rPr lang="uk-UA" sz="1100" dirty="0" smtClean="0">
                <a:latin typeface="Times New Roman" pitchFamily="18" charset="0"/>
                <a:cs typeface="Times New Roman" pitchFamily="18" charset="0"/>
              </a:rPr>
              <a:t>7 </a:t>
            </a:r>
            <a:r>
              <a:rPr lang="uk-UA" sz="1100" dirty="0">
                <a:latin typeface="Times New Roman" pitchFamily="18" charset="0"/>
                <a:cs typeface="Times New Roman" pitchFamily="18" charset="0"/>
              </a:rPr>
              <a:t>Різнопланова культурно-освітня робота проводилась серед компактно проживаючих за межами України українців (на 1925 р. за межами України проживало 6,5 млн. українців).</a:t>
            </a:r>
          </a:p>
          <a:p>
            <a:pPr marL="0" indent="0">
              <a:buNone/>
            </a:pPr>
            <a:r>
              <a:rPr lang="uk-UA" sz="1100" dirty="0" smtClean="0">
                <a:latin typeface="Times New Roman" pitchFamily="18" charset="0"/>
                <a:cs typeface="Times New Roman" pitchFamily="18" charset="0"/>
              </a:rPr>
              <a:t>9</a:t>
            </a:r>
            <a:r>
              <a:rPr lang="uk-UA" sz="1100" dirty="0">
                <a:latin typeface="Times New Roman" pitchFamily="18" charset="0"/>
                <a:cs typeface="Times New Roman" pitchFamily="18" charset="0"/>
              </a:rPr>
              <a:t>. </a:t>
            </a:r>
            <a:r>
              <a:rPr lang="uk-UA" sz="1100" dirty="0" smtClean="0">
                <a:latin typeface="Times New Roman" pitchFamily="18" charset="0"/>
                <a:cs typeface="Times New Roman" pitchFamily="18" charset="0"/>
              </a:rPr>
              <a:t>Розвиток </a:t>
            </a:r>
            <a:r>
              <a:rPr lang="uk-UA" sz="1100" dirty="0">
                <a:latin typeface="Times New Roman" pitchFamily="18" charset="0"/>
                <a:cs typeface="Times New Roman" pitchFamily="18" charset="0"/>
              </a:rPr>
              <a:t>національних меншин в Україні. Так, протягом 1925 </a:t>
            </a:r>
            <a:r>
              <a:rPr lang="uk-UA" sz="1100" dirty="0" smtClean="0">
                <a:latin typeface="Times New Roman" pitchFamily="18" charset="0"/>
                <a:cs typeface="Times New Roman" pitchFamily="18" charset="0"/>
              </a:rPr>
              <a:t>р. було </a:t>
            </a:r>
            <a:r>
              <a:rPr lang="uk-UA" sz="1100" dirty="0">
                <a:latin typeface="Times New Roman" pitchFamily="18" charset="0"/>
                <a:cs typeface="Times New Roman" pitchFamily="18" charset="0"/>
              </a:rPr>
              <a:t>утворено 7 німецьких, 4 болгарських, один польський і один єврейський національні райони, а також 954 сільські ради національних меншин, 100 міських рад. У цей час в Україні діяли 966 шкіл з німецькою мовою навчання, 342 – з єврейською, 31 – з татарською тощо, а взагалі початковий всеобуч здійснювався понад 20-ма мовами.</a:t>
            </a:r>
          </a:p>
          <a:p>
            <a:pPr marL="0" indent="0">
              <a:buNone/>
            </a:pPr>
            <a:r>
              <a:rPr lang="uk-UA" sz="1100" dirty="0" smtClean="0">
                <a:latin typeface="Times New Roman" pitchFamily="18" charset="0"/>
                <a:cs typeface="Times New Roman" pitchFamily="18" charset="0"/>
              </a:rPr>
              <a:t>Жодна </a:t>
            </a:r>
            <a:r>
              <a:rPr lang="uk-UA" sz="1100" dirty="0">
                <a:latin typeface="Times New Roman" pitchFamily="18" charset="0"/>
                <a:cs typeface="Times New Roman" pitchFamily="18" charset="0"/>
              </a:rPr>
              <a:t>з республіканських "</a:t>
            </a:r>
            <a:r>
              <a:rPr lang="uk-UA" sz="1100" dirty="0" err="1">
                <a:latin typeface="Times New Roman" pitchFamily="18" charset="0"/>
                <a:cs typeface="Times New Roman" pitchFamily="18" charset="0"/>
              </a:rPr>
              <a:t>коренізацій</a:t>
            </a:r>
            <a:r>
              <a:rPr lang="uk-UA" sz="1100" dirty="0">
                <a:latin typeface="Times New Roman" pitchFamily="18" charset="0"/>
                <a:cs typeface="Times New Roman" pitchFamily="18" charset="0"/>
              </a:rPr>
              <a:t>" не зайшла так далеко як українська. За десять років "українізації" (1923–1933) українці перетворилися на структурно повноцінну націю.</a:t>
            </a:r>
          </a:p>
          <a:p>
            <a:pPr marL="0" indent="0">
              <a:buNone/>
            </a:pPr>
            <a:r>
              <a:rPr lang="uk-UA" sz="1100" dirty="0" smtClean="0">
                <a:latin typeface="Times New Roman" pitchFamily="18" charset="0"/>
                <a:cs typeface="Times New Roman" pitchFamily="18" charset="0"/>
              </a:rPr>
              <a:t>Проте</a:t>
            </a:r>
            <a:r>
              <a:rPr lang="uk-UA" sz="1100" dirty="0">
                <a:latin typeface="Times New Roman" pitchFamily="18" charset="0"/>
                <a:cs typeface="Times New Roman" pitchFamily="18" charset="0"/>
              </a:rPr>
              <a:t>, на початку 30-х років "українізацію", яку </a:t>
            </a:r>
            <a:r>
              <a:rPr lang="uk-UA" sz="1100" dirty="0" smtClean="0">
                <a:latin typeface="Times New Roman" pitchFamily="18" charset="0"/>
                <a:cs typeface="Times New Roman" pitchFamily="18" charset="0"/>
              </a:rPr>
              <a:t>називали </a:t>
            </a:r>
            <a:r>
              <a:rPr lang="uk-UA" sz="1100" dirty="0">
                <a:latin typeface="Times New Roman" pitchFamily="18" charset="0"/>
                <a:cs typeface="Times New Roman" pitchFamily="18" charset="0"/>
              </a:rPr>
              <a:t>Українським Відродженням, почали поступово згортати. Розпочинається боротьба з буржуазним націоналізмом, на хвилі цієї боротьби застрелилися М. Хвильовий та М. Скрипник (1933 р.), що стало своєрідним сигналом кінця "українізації". </a:t>
            </a:r>
            <a:r>
              <a:rPr lang="uk-UA" sz="1100" b="1" dirty="0">
                <a:latin typeface="Times New Roman" pitchFamily="18" charset="0"/>
                <a:cs typeface="Times New Roman" pitchFamily="18" charset="0"/>
              </a:rPr>
              <a:t>Остаточно політика "українізації" була згорнута в 1938 р., коли вийшла постанова Раднаркому УСРР про обов'язкове викладання російської мови в усіх неросійських школах, яка сприяла процесу русифікації, і постанова Політбюро ЦК КП(б)У про ліквідацію національних адміністративно-територіальних утворень тощо.</a:t>
            </a:r>
            <a:endParaRPr lang="uk-UA" sz="1050" b="1" dirty="0">
              <a:latin typeface="Times New Roman" pitchFamily="18" charset="0"/>
              <a:cs typeface="Times New Roman" pitchFamily="18" charset="0"/>
            </a:endParaRPr>
          </a:p>
        </p:txBody>
      </p:sp>
    </p:spTree>
    <p:extLst>
      <p:ext uri="{BB962C8B-B14F-4D97-AF65-F5344CB8AC3E}">
        <p14:creationId xmlns:p14="http://schemas.microsoft.com/office/powerpoint/2010/main" val="366161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Autofit/>
          </a:bodyPr>
          <a:lstStyle/>
          <a:p>
            <a:r>
              <a:rPr lang="uk-UA" sz="3200" i="1" dirty="0"/>
              <a:t>Модернізація – осучаснення</a:t>
            </a:r>
            <a:r>
              <a:rPr lang="uk-UA" sz="3200" dirty="0"/>
              <a:t>. </a:t>
            </a:r>
            <a:br>
              <a:rPr lang="uk-UA" sz="3200" dirty="0"/>
            </a:br>
            <a:r>
              <a:rPr lang="uk-UA" sz="3200" b="1" u="sng" dirty="0" smtClean="0"/>
              <a:t>Радянська </a:t>
            </a:r>
            <a:r>
              <a:rPr lang="uk-UA" sz="3200" b="1" u="sng" dirty="0"/>
              <a:t>модернізація </a:t>
            </a:r>
            <a:r>
              <a:rPr lang="uk-UA" sz="3200" dirty="0"/>
              <a:t>передбачала форсовану індустріалізацію та суцільну колективізацію.</a:t>
            </a:r>
          </a:p>
        </p:txBody>
      </p:sp>
      <p:sp>
        <p:nvSpPr>
          <p:cNvPr id="3" name="Місце для вмісту 2"/>
          <p:cNvSpPr>
            <a:spLocks noGrp="1"/>
          </p:cNvSpPr>
          <p:nvPr>
            <p:ph sz="half" idx="1"/>
          </p:nvPr>
        </p:nvSpPr>
        <p:spPr>
          <a:xfrm>
            <a:off x="0" y="1600200"/>
            <a:ext cx="4495800" cy="5141168"/>
          </a:xfrm>
        </p:spPr>
        <p:txBody>
          <a:bodyPr>
            <a:normAutofit fontScale="92500" lnSpcReduction="10000"/>
          </a:bodyPr>
          <a:lstStyle/>
          <a:p>
            <a:r>
              <a:rPr lang="uk-UA" sz="4300" b="1" dirty="0"/>
              <a:t>Індустріалізація – </a:t>
            </a:r>
            <a:r>
              <a:rPr lang="uk-UA" dirty="0"/>
              <a:t>це система заходів, спрямованих на прискорений розвиток важкої промисловості з метою технічного переозброєння економіки і зміцнення обороноздатності країни. </a:t>
            </a:r>
            <a:endParaRPr lang="uk-UA" dirty="0" smtClean="0"/>
          </a:p>
          <a:p>
            <a:pPr marL="0" indent="0">
              <a:buNone/>
            </a:pPr>
            <a:endParaRPr lang="uk-UA" dirty="0"/>
          </a:p>
          <a:p>
            <a:pPr marL="0" indent="0">
              <a:buNone/>
            </a:pPr>
            <a:r>
              <a:rPr lang="uk-UA" sz="3000" b="1" dirty="0" smtClean="0"/>
              <a:t>Форсована </a:t>
            </a:r>
            <a:r>
              <a:rPr lang="uk-UA" sz="3000" b="1" dirty="0"/>
              <a:t>індустріалізація</a:t>
            </a:r>
            <a:r>
              <a:rPr lang="uk-UA" dirty="0"/>
              <a:t> </a:t>
            </a:r>
            <a:r>
              <a:rPr lang="uk-UA" dirty="0" smtClean="0"/>
              <a:t> – </a:t>
            </a:r>
            <a:r>
              <a:rPr lang="uk-UA" dirty="0" err="1"/>
              <a:t>індустріалізація</a:t>
            </a:r>
            <a:r>
              <a:rPr lang="uk-UA" dirty="0"/>
              <a:t> шалено швидкими темпами. </a:t>
            </a:r>
          </a:p>
        </p:txBody>
      </p:sp>
      <p:sp>
        <p:nvSpPr>
          <p:cNvPr id="4" name="Місце для вмісту 3"/>
          <p:cNvSpPr>
            <a:spLocks noGrp="1"/>
          </p:cNvSpPr>
          <p:nvPr>
            <p:ph sz="half" idx="2"/>
          </p:nvPr>
        </p:nvSpPr>
        <p:spPr>
          <a:xfrm>
            <a:off x="4648200" y="1600200"/>
            <a:ext cx="4495800" cy="5257800"/>
          </a:xfrm>
        </p:spPr>
        <p:txBody>
          <a:bodyPr>
            <a:normAutofit fontScale="92500" lnSpcReduction="10000"/>
          </a:bodyPr>
          <a:lstStyle/>
          <a:p>
            <a:r>
              <a:rPr lang="ru-RU" sz="3900" b="1" dirty="0" err="1"/>
              <a:t>Колективізація</a:t>
            </a:r>
            <a:r>
              <a:rPr lang="ru-RU" sz="3900" b="1" dirty="0"/>
              <a:t> </a:t>
            </a:r>
            <a:r>
              <a:rPr lang="ru-RU" dirty="0"/>
              <a:t>– </a:t>
            </a:r>
            <a:r>
              <a:rPr lang="ru-RU" dirty="0" err="1"/>
              <a:t>примусова</a:t>
            </a:r>
            <a:r>
              <a:rPr lang="ru-RU" dirty="0"/>
              <a:t> система </a:t>
            </a:r>
            <a:r>
              <a:rPr lang="ru-RU" dirty="0" err="1"/>
              <a:t>заходів</a:t>
            </a:r>
            <a:r>
              <a:rPr lang="ru-RU" dirty="0"/>
              <a:t>, </a:t>
            </a:r>
            <a:r>
              <a:rPr lang="ru-RU" dirty="0" err="1"/>
              <a:t>спрямована</a:t>
            </a:r>
            <a:r>
              <a:rPr lang="ru-RU" dirty="0"/>
              <a:t> на </a:t>
            </a:r>
            <a:r>
              <a:rPr lang="ru-RU" dirty="0" err="1"/>
              <a:t>перетворення</a:t>
            </a:r>
            <a:r>
              <a:rPr lang="ru-RU" dirty="0"/>
              <a:t> </a:t>
            </a:r>
            <a:r>
              <a:rPr lang="ru-RU" dirty="0" err="1"/>
              <a:t>одноосібних</a:t>
            </a:r>
            <a:r>
              <a:rPr lang="ru-RU" dirty="0"/>
              <a:t> </a:t>
            </a:r>
            <a:r>
              <a:rPr lang="ru-RU" dirty="0" err="1"/>
              <a:t>селянських</a:t>
            </a:r>
            <a:r>
              <a:rPr lang="ru-RU" dirty="0"/>
              <a:t> </a:t>
            </a:r>
            <a:r>
              <a:rPr lang="ru-RU" dirty="0" err="1"/>
              <a:t>господарств</a:t>
            </a:r>
            <a:r>
              <a:rPr lang="ru-RU" dirty="0"/>
              <a:t> у </a:t>
            </a:r>
            <a:r>
              <a:rPr lang="ru-RU" dirty="0" err="1"/>
              <a:t>великі</a:t>
            </a:r>
            <a:r>
              <a:rPr lang="ru-RU" dirty="0"/>
              <a:t> </a:t>
            </a:r>
            <a:r>
              <a:rPr lang="ru-RU" dirty="0" err="1"/>
              <a:t>колективні</a:t>
            </a:r>
            <a:r>
              <a:rPr lang="ru-RU" dirty="0"/>
              <a:t> й </a:t>
            </a:r>
            <a:r>
              <a:rPr lang="ru-RU" dirty="0" err="1"/>
              <a:t>радянські</a:t>
            </a:r>
            <a:r>
              <a:rPr lang="ru-RU" dirty="0"/>
              <a:t> </a:t>
            </a:r>
            <a:r>
              <a:rPr lang="ru-RU" dirty="0" err="1"/>
              <a:t>господарства</a:t>
            </a:r>
            <a:r>
              <a:rPr lang="ru-RU" dirty="0"/>
              <a:t> (</a:t>
            </a:r>
            <a:r>
              <a:rPr lang="ru-RU" dirty="0" err="1"/>
              <a:t>колгоспи</a:t>
            </a:r>
            <a:r>
              <a:rPr lang="ru-RU" dirty="0"/>
              <a:t> і </a:t>
            </a:r>
            <a:r>
              <a:rPr lang="ru-RU" dirty="0" err="1"/>
              <a:t>радгоспи</a:t>
            </a:r>
            <a:r>
              <a:rPr lang="ru-RU" dirty="0"/>
              <a:t>). </a:t>
            </a:r>
            <a:endParaRPr lang="ru-RU" dirty="0" smtClean="0"/>
          </a:p>
          <a:p>
            <a:endParaRPr lang="ru-RU" dirty="0"/>
          </a:p>
          <a:p>
            <a:pPr marL="0" indent="0">
              <a:buNone/>
            </a:pPr>
            <a:r>
              <a:rPr lang="ru-RU" sz="3000" b="1" dirty="0" err="1" smtClean="0"/>
              <a:t>Суцільна</a:t>
            </a:r>
            <a:r>
              <a:rPr lang="ru-RU" sz="3000" b="1" dirty="0" smtClean="0"/>
              <a:t> </a:t>
            </a:r>
            <a:r>
              <a:rPr lang="ru-RU" sz="3000" b="1" dirty="0" err="1"/>
              <a:t>колективізація</a:t>
            </a:r>
            <a:r>
              <a:rPr lang="ru-RU" sz="3000" b="1" dirty="0"/>
              <a:t> </a:t>
            </a:r>
            <a:endParaRPr lang="ru-RU" sz="3000" b="1" dirty="0" smtClean="0"/>
          </a:p>
          <a:p>
            <a:pPr marL="0" indent="0">
              <a:buNone/>
            </a:pPr>
            <a:r>
              <a:rPr lang="ru-RU" sz="3000" dirty="0" smtClean="0"/>
              <a:t>– </a:t>
            </a:r>
            <a:r>
              <a:rPr lang="ru-RU" dirty="0" err="1"/>
              <a:t>масова</a:t>
            </a:r>
            <a:r>
              <a:rPr lang="ru-RU" dirty="0"/>
              <a:t> </a:t>
            </a:r>
            <a:r>
              <a:rPr lang="ru-RU" dirty="0" err="1"/>
              <a:t>колективізація</a:t>
            </a:r>
            <a:r>
              <a:rPr lang="ru-RU" dirty="0"/>
              <a:t>, </a:t>
            </a:r>
            <a:r>
              <a:rPr lang="ru-RU" dirty="0" err="1"/>
              <a:t>що</a:t>
            </a:r>
            <a:r>
              <a:rPr lang="ru-RU" dirty="0"/>
              <a:t> </a:t>
            </a:r>
            <a:r>
              <a:rPr lang="ru-RU" dirty="0" err="1"/>
              <a:t>охопила</a:t>
            </a:r>
            <a:r>
              <a:rPr lang="ru-RU" dirty="0"/>
              <a:t> </a:t>
            </a:r>
            <a:r>
              <a:rPr lang="ru-RU" dirty="0" err="1"/>
              <a:t>всі</a:t>
            </a:r>
            <a:r>
              <a:rPr lang="ru-RU" dirty="0"/>
              <a:t> </a:t>
            </a:r>
            <a:r>
              <a:rPr lang="ru-RU" dirty="0" err="1"/>
              <a:t>селянські</a:t>
            </a:r>
            <a:r>
              <a:rPr lang="ru-RU" dirty="0"/>
              <a:t> </a:t>
            </a:r>
            <a:r>
              <a:rPr lang="ru-RU" dirty="0" err="1"/>
              <a:t>господарства</a:t>
            </a:r>
            <a:r>
              <a:rPr lang="ru-RU" dirty="0"/>
              <a:t>.</a:t>
            </a:r>
            <a:endParaRPr lang="uk-UA" dirty="0"/>
          </a:p>
        </p:txBody>
      </p:sp>
    </p:spTree>
    <p:extLst>
      <p:ext uri="{BB962C8B-B14F-4D97-AF65-F5344CB8AC3E}">
        <p14:creationId xmlns:p14="http://schemas.microsoft.com/office/powerpoint/2010/main" val="232655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53136"/>
            <a:ext cx="9144000" cy="936104"/>
          </a:xfrm>
        </p:spPr>
        <p:txBody>
          <a:bodyPr>
            <a:normAutofit/>
          </a:bodyPr>
          <a:lstStyle/>
          <a:p>
            <a:r>
              <a:rPr lang="uk-UA" sz="2200" dirty="0" smtClean="0"/>
              <a:t>Шеф-консультант будівництва </a:t>
            </a:r>
            <a:r>
              <a:rPr lang="uk-UA" sz="2200" dirty="0" err="1" smtClean="0"/>
              <a:t>ДніпроГЕСу</a:t>
            </a:r>
            <a:r>
              <a:rPr lang="uk-UA" sz="2200" dirty="0" smtClean="0"/>
              <a:t> полковник інженерних військ США </a:t>
            </a:r>
            <a:r>
              <a:rPr lang="uk-UA" sz="2200" dirty="0" err="1" smtClean="0"/>
              <a:t>Хью</a:t>
            </a:r>
            <a:r>
              <a:rPr lang="uk-UA" sz="2200" dirty="0" smtClean="0"/>
              <a:t> Л. Купер на фоні побудованої на Дніпрі електростанції</a:t>
            </a:r>
            <a:endParaRPr lang="uk-UA" sz="2200" dirty="0"/>
          </a:p>
        </p:txBody>
      </p:sp>
      <p:sp>
        <p:nvSpPr>
          <p:cNvPr id="4" name="Місце для тексту 3"/>
          <p:cNvSpPr>
            <a:spLocks noGrp="1"/>
          </p:cNvSpPr>
          <p:nvPr>
            <p:ph type="body" sz="half" idx="2"/>
          </p:nvPr>
        </p:nvSpPr>
        <p:spPr>
          <a:xfrm>
            <a:off x="0" y="5661248"/>
            <a:ext cx="9036496" cy="1196752"/>
          </a:xfrm>
        </p:spPr>
        <p:txBody>
          <a:bodyPr>
            <a:noAutofit/>
          </a:bodyPr>
          <a:lstStyle/>
          <a:p>
            <a:r>
              <a:rPr lang="uk-UA" sz="2000" dirty="0" smtClean="0"/>
              <a:t>Його фірма - </a:t>
            </a:r>
            <a:r>
              <a:rPr lang="uk-UA" sz="2000" dirty="0" err="1" smtClean="0"/>
              <a:t>Хью</a:t>
            </a:r>
            <a:r>
              <a:rPr lang="uk-UA" sz="2000" dirty="0" smtClean="0"/>
              <a:t> Купер&amp;</a:t>
            </a:r>
            <a:r>
              <a:rPr lang="uk-UA" sz="2000" dirty="0" err="1" smtClean="0"/>
              <a:t>Ко</a:t>
            </a:r>
            <a:r>
              <a:rPr lang="uk-UA" sz="2000" dirty="0" smtClean="0"/>
              <a:t> – поряд з  Сіменс і </a:t>
            </a:r>
            <a:r>
              <a:rPr lang="uk-UA" sz="2000" dirty="0" err="1" smtClean="0"/>
              <a:t>Дженерал</a:t>
            </a:r>
            <a:r>
              <a:rPr lang="uk-UA" sz="2000" dirty="0" smtClean="0"/>
              <a:t> Електрик була основним претендентом на отримання повного підряду на будівництво </a:t>
            </a:r>
            <a:r>
              <a:rPr lang="uk-UA" sz="2000" dirty="0" err="1" smtClean="0"/>
              <a:t>ДніпроГЕСу</a:t>
            </a:r>
            <a:r>
              <a:rPr lang="uk-UA" sz="2000" dirty="0" smtClean="0"/>
              <a:t>. Після завершення будівництва американського полковника нагородили орденом Трудового Червоного Прапора</a:t>
            </a:r>
            <a:endParaRPr lang="uk-UA" sz="2000"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126" r="3126"/>
          <a:stretch>
            <a:fillRect/>
          </a:stretch>
        </p:blipFill>
        <p:spPr bwMode="auto">
          <a:xfrm>
            <a:off x="1130764" y="116632"/>
            <a:ext cx="6105532" cy="457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337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72816"/>
          </a:xfrm>
        </p:spPr>
        <p:txBody>
          <a:bodyPr>
            <a:noAutofit/>
          </a:bodyPr>
          <a:lstStyle/>
          <a:p>
            <a:r>
              <a:rPr lang="ru-RU" sz="3200" dirty="0"/>
              <a:t>«За заслуги в </a:t>
            </a:r>
            <a:r>
              <a:rPr lang="uk-UA" sz="3200" dirty="0" smtClean="0"/>
              <a:t>галузі важкої  промисловості  Президія ЦВК Союзу РСР нагородила орденами СРСР ряд </a:t>
            </a:r>
            <a:r>
              <a:rPr lang="uk-UA" sz="3200" b="1" dirty="0" smtClean="0"/>
              <a:t>іноземців... </a:t>
            </a:r>
            <a:r>
              <a:rPr lang="uk-UA" sz="3200" dirty="0" smtClean="0"/>
              <a:t/>
            </a:r>
            <a:br>
              <a:rPr lang="uk-UA" sz="3200" dirty="0" smtClean="0"/>
            </a:br>
            <a:r>
              <a:rPr lang="uk-UA" sz="3200" dirty="0" smtClean="0"/>
              <a:t>Нагороджені:</a:t>
            </a:r>
            <a:endParaRPr lang="uk-UA" sz="3200" dirty="0"/>
          </a:p>
        </p:txBody>
      </p:sp>
      <p:sp>
        <p:nvSpPr>
          <p:cNvPr id="3" name="Місце для вмісту 2"/>
          <p:cNvSpPr>
            <a:spLocks noGrp="1"/>
          </p:cNvSpPr>
          <p:nvPr>
            <p:ph idx="1"/>
          </p:nvPr>
        </p:nvSpPr>
        <p:spPr>
          <a:xfrm>
            <a:off x="0" y="1916832"/>
            <a:ext cx="9036496" cy="4824536"/>
          </a:xfrm>
        </p:spPr>
        <p:txBody>
          <a:bodyPr>
            <a:normAutofit fontScale="92500"/>
          </a:bodyPr>
          <a:lstStyle/>
          <a:p>
            <a:r>
              <a:rPr lang="uk-UA" dirty="0" smtClean="0"/>
              <a:t>Дніпробуд - Франк </a:t>
            </a:r>
            <a:r>
              <a:rPr lang="uk-UA" dirty="0" err="1" smtClean="0"/>
              <a:t>Фейфер</a:t>
            </a:r>
            <a:r>
              <a:rPr lang="uk-UA" dirty="0" smtClean="0"/>
              <a:t>, Чарльз Джон Томсон, Вільгельм </a:t>
            </a:r>
            <a:r>
              <a:rPr lang="uk-UA" dirty="0" err="1" smtClean="0"/>
              <a:t>Петрикович</a:t>
            </a:r>
            <a:r>
              <a:rPr lang="uk-UA" dirty="0" smtClean="0"/>
              <a:t> </a:t>
            </a:r>
            <a:r>
              <a:rPr lang="uk-UA" dirty="0" err="1" smtClean="0"/>
              <a:t>Меффі</a:t>
            </a:r>
            <a:r>
              <a:rPr lang="uk-UA" dirty="0" smtClean="0"/>
              <a:t>, </a:t>
            </a:r>
            <a:r>
              <a:rPr lang="uk-UA" dirty="0" err="1" smtClean="0"/>
              <a:t>Хью</a:t>
            </a:r>
            <a:r>
              <a:rPr lang="uk-UA" dirty="0" smtClean="0"/>
              <a:t> Купер, Фрідріх </a:t>
            </a:r>
            <a:r>
              <a:rPr lang="uk-UA" dirty="0" err="1" smtClean="0"/>
              <a:t>Вільгельмович</a:t>
            </a:r>
            <a:r>
              <a:rPr lang="uk-UA" dirty="0" smtClean="0"/>
              <a:t> </a:t>
            </a:r>
            <a:r>
              <a:rPr lang="uk-UA" dirty="0" err="1" smtClean="0"/>
              <a:t>Вінтер</a:t>
            </a:r>
            <a:r>
              <a:rPr lang="uk-UA" dirty="0" smtClean="0"/>
              <a:t>, Георг </a:t>
            </a:r>
            <a:r>
              <a:rPr lang="uk-UA" dirty="0" err="1" smtClean="0"/>
              <a:t>Себастьянович</a:t>
            </a:r>
            <a:r>
              <a:rPr lang="uk-UA" dirty="0" smtClean="0"/>
              <a:t> </a:t>
            </a:r>
            <a:r>
              <a:rPr lang="uk-UA" dirty="0" err="1" smtClean="0"/>
              <a:t>Біндер</a:t>
            </a:r>
            <a:r>
              <a:rPr lang="uk-UA" dirty="0" smtClean="0"/>
              <a:t>;</a:t>
            </a:r>
          </a:p>
          <a:p>
            <a:r>
              <a:rPr lang="uk-UA" dirty="0" smtClean="0"/>
              <a:t>Завод "Серп і Молот" - Томас </a:t>
            </a:r>
            <a:r>
              <a:rPr lang="uk-UA" dirty="0" err="1" smtClean="0"/>
              <a:t>Яковлевич</a:t>
            </a:r>
            <a:r>
              <a:rPr lang="uk-UA" dirty="0" smtClean="0"/>
              <a:t> </a:t>
            </a:r>
            <a:r>
              <a:rPr lang="uk-UA" dirty="0" err="1" smtClean="0"/>
              <a:t>Монгер</a:t>
            </a:r>
            <a:r>
              <a:rPr lang="uk-UA" dirty="0" smtClean="0"/>
              <a:t>;</a:t>
            </a:r>
          </a:p>
          <a:p>
            <a:r>
              <a:rPr lang="uk-UA" dirty="0" smtClean="0"/>
              <a:t>Сталінградський тракторний завод - Франк Бруно </a:t>
            </a:r>
            <a:r>
              <a:rPr lang="uk-UA" dirty="0" err="1" smtClean="0"/>
              <a:t>Хоней</a:t>
            </a:r>
            <a:r>
              <a:rPr lang="uk-UA" dirty="0" smtClean="0"/>
              <a:t>;</a:t>
            </a:r>
          </a:p>
          <a:p>
            <a:r>
              <a:rPr lang="uk-UA" dirty="0" smtClean="0"/>
              <a:t>Харківський тракторний завод - Леон </a:t>
            </a:r>
            <a:r>
              <a:rPr lang="uk-UA" dirty="0" err="1" smtClean="0"/>
              <a:t>Евис</a:t>
            </a:r>
            <a:r>
              <a:rPr lang="uk-UA" dirty="0" smtClean="0"/>
              <a:t> </a:t>
            </a:r>
            <a:r>
              <a:rPr lang="uk-UA" dirty="0" err="1" smtClean="0"/>
              <a:t>Суважан</a:t>
            </a:r>
            <a:r>
              <a:rPr lang="uk-UA" dirty="0" smtClean="0"/>
              <a:t>;</a:t>
            </a:r>
          </a:p>
          <a:p>
            <a:r>
              <a:rPr lang="uk-UA" dirty="0" smtClean="0"/>
              <a:t>Вугільна </a:t>
            </a:r>
            <a:r>
              <a:rPr lang="uk-UA" dirty="0" err="1" smtClean="0"/>
              <a:t>промисловіть</a:t>
            </a:r>
            <a:r>
              <a:rPr lang="uk-UA" dirty="0" smtClean="0"/>
              <a:t> Донбасу - І. Г. </a:t>
            </a:r>
            <a:r>
              <a:rPr lang="uk-UA" dirty="0" err="1" smtClean="0"/>
              <a:t>Лібхард</a:t>
            </a:r>
            <a:r>
              <a:rPr lang="uk-UA" dirty="0" smtClean="0"/>
              <a:t>»</a:t>
            </a:r>
            <a:endParaRPr lang="uk-UA" dirty="0"/>
          </a:p>
        </p:txBody>
      </p:sp>
    </p:spTree>
    <p:extLst>
      <p:ext uri="{BB962C8B-B14F-4D97-AF65-F5344CB8AC3E}">
        <p14:creationId xmlns:p14="http://schemas.microsoft.com/office/powerpoint/2010/main" val="1507155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fontScale="90000"/>
          </a:bodyPr>
          <a:lstStyle/>
          <a:p>
            <a:r>
              <a:rPr lang="uk-UA" sz="4000" b="1" dirty="0"/>
              <a:t>Наприкінці 1930-х років модернізація промисловості України стала реальністю</a:t>
            </a:r>
            <a:endParaRPr lang="uk-UA" b="1" dirty="0"/>
          </a:p>
        </p:txBody>
      </p:sp>
      <p:sp>
        <p:nvSpPr>
          <p:cNvPr id="3" name="Місце для вмісту 2"/>
          <p:cNvSpPr>
            <a:spLocks noGrp="1"/>
          </p:cNvSpPr>
          <p:nvPr>
            <p:ph idx="1"/>
          </p:nvPr>
        </p:nvSpPr>
        <p:spPr>
          <a:xfrm>
            <a:off x="107504" y="1600200"/>
            <a:ext cx="8928992" cy="5257800"/>
          </a:xfrm>
        </p:spPr>
        <p:txBody>
          <a:bodyPr>
            <a:normAutofit fontScale="92500" lnSpcReduction="20000"/>
          </a:bodyPr>
          <a:lstStyle/>
          <a:p>
            <a:r>
              <a:rPr lang="uk-UA" dirty="0"/>
              <a:t>стали до ладу </a:t>
            </a:r>
            <a:r>
              <a:rPr lang="uk-UA" dirty="0" smtClean="0"/>
              <a:t> </a:t>
            </a:r>
            <a:r>
              <a:rPr lang="uk-UA" dirty="0"/>
              <a:t>гіганти металургії та </a:t>
            </a:r>
            <a:r>
              <a:rPr lang="uk-UA" dirty="0" smtClean="0"/>
              <a:t>машинобудування «Азовсталь</a:t>
            </a:r>
            <a:r>
              <a:rPr lang="uk-UA" dirty="0"/>
              <a:t>», «Запоріжсталь», Криворізький металургійний, Дніпровський алюмінієвий, Нікопольсько-Південний заводи, Запорізький завод феросплавів, Краматорський машинобудівний завод, Київський завод верстатів-автоматів, Харківський та Одеський верстатобудівні заводи та ін</a:t>
            </a:r>
            <a:r>
              <a:rPr lang="uk-UA" dirty="0" smtClean="0"/>
              <a:t>.</a:t>
            </a:r>
          </a:p>
          <a:p>
            <a:r>
              <a:rPr lang="uk-UA" dirty="0" smtClean="0"/>
              <a:t>будівництво </a:t>
            </a:r>
            <a:r>
              <a:rPr lang="uk-UA" dirty="0" err="1" smtClean="0"/>
              <a:t>ДНІПРОГЕСу</a:t>
            </a:r>
            <a:r>
              <a:rPr lang="uk-UA" dirty="0" smtClean="0"/>
              <a:t> – найбільшої в Європі електростанції</a:t>
            </a:r>
          </a:p>
          <a:p>
            <a:r>
              <a:rPr lang="uk-UA" dirty="0"/>
              <a:t>завершено докорінну реконструкцію Луганського паровозобудівного, </a:t>
            </a:r>
            <a:r>
              <a:rPr lang="uk-UA" dirty="0" err="1"/>
              <a:t>Горлівського</a:t>
            </a:r>
            <a:r>
              <a:rPr lang="uk-UA" dirty="0"/>
              <a:t> машинобудівного та багатьох інших </a:t>
            </a:r>
            <a:r>
              <a:rPr lang="uk-UA" dirty="0" smtClean="0"/>
              <a:t>заводів.</a:t>
            </a:r>
            <a:endParaRPr lang="uk-UA" dirty="0"/>
          </a:p>
        </p:txBody>
      </p:sp>
    </p:spTree>
    <p:extLst>
      <p:ext uri="{BB962C8B-B14F-4D97-AF65-F5344CB8AC3E}">
        <p14:creationId xmlns:p14="http://schemas.microsoft.com/office/powerpoint/2010/main" val="2170514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8800" y="-1"/>
            <a:ext cx="3885200" cy="3815921"/>
          </a:xfrm>
        </p:spPr>
        <p:txBody>
          <a:bodyPr>
            <a:noAutofit/>
          </a:bodyPr>
          <a:lstStyle/>
          <a:p>
            <a:pPr marL="0" indent="0" algn="l"/>
            <a:r>
              <a:rPr lang="uk-UA" sz="1800" dirty="0" smtClean="0"/>
              <a:t/>
            </a:r>
            <a:br>
              <a:rPr lang="uk-UA" sz="1800" dirty="0" smtClean="0"/>
            </a:br>
            <a:r>
              <a:rPr lang="uk-UA" sz="1800" dirty="0" smtClean="0"/>
              <a:t>-  </a:t>
            </a:r>
            <a:r>
              <a:rPr lang="uk-UA" sz="1800" dirty="0"/>
              <a:t>1 березня 1930 р. – у газеті «</a:t>
            </a:r>
            <a:r>
              <a:rPr lang="uk-UA" sz="1800" b="1" dirty="0"/>
              <a:t>Правда» опублікована стаття Сталіна «Запаморочення від успіхів»,</a:t>
            </a:r>
            <a:r>
              <a:rPr lang="uk-UA" sz="1800" dirty="0"/>
              <a:t> де засуджувалися «перегини» в колгоспному </a:t>
            </a:r>
            <a:r>
              <a:rPr lang="uk-UA" sz="1800" dirty="0" smtClean="0"/>
              <a:t>будівництві</a:t>
            </a:r>
            <a:r>
              <a:rPr lang="uk-UA" sz="1400" dirty="0" smtClean="0"/>
              <a:t>; </a:t>
            </a:r>
            <a:r>
              <a:rPr lang="uk-UA" sz="1800" dirty="0" smtClean="0"/>
              <a:t/>
            </a:r>
            <a:br>
              <a:rPr lang="uk-UA" sz="1800" dirty="0" smtClean="0"/>
            </a:br>
            <a:r>
              <a:rPr lang="uk-UA" sz="1800" dirty="0" smtClean="0"/>
              <a:t>- 1 березня </a:t>
            </a:r>
            <a:r>
              <a:rPr lang="uk-UA" sz="1800" dirty="0"/>
              <a:t>1930 р. – ЦВК та РНК прийняли Перший устав с/г артілі;</a:t>
            </a:r>
            <a:br>
              <a:rPr lang="uk-UA" sz="1800" dirty="0"/>
            </a:br>
            <a:r>
              <a:rPr lang="uk-UA" sz="1800" b="1" dirty="0" smtClean="0"/>
              <a:t>Станом </a:t>
            </a:r>
            <a:r>
              <a:rPr lang="uk-UA" sz="1800" b="1" dirty="0"/>
              <a:t>на 1932 р. на території УСРР було колективізовано майже 70% господарств, понад 80% посівних площ. Колективізація в Україні вважалася в основному завершеною.</a:t>
            </a:r>
          </a:p>
        </p:txBody>
      </p:sp>
      <p:sp>
        <p:nvSpPr>
          <p:cNvPr id="3" name="Місце для вмісту 2"/>
          <p:cNvSpPr>
            <a:spLocks noGrp="1"/>
          </p:cNvSpPr>
          <p:nvPr>
            <p:ph sz="half" idx="1"/>
          </p:nvPr>
        </p:nvSpPr>
        <p:spPr>
          <a:xfrm>
            <a:off x="0" y="0"/>
            <a:ext cx="5258800" cy="6845602"/>
          </a:xfrm>
        </p:spPr>
        <p:txBody>
          <a:bodyPr>
            <a:noAutofit/>
          </a:bodyPr>
          <a:lstStyle/>
          <a:p>
            <a:pPr marL="0" indent="0" algn="ctr">
              <a:buNone/>
            </a:pPr>
            <a:r>
              <a:rPr lang="uk-UA" sz="2400" b="1" dirty="0"/>
              <a:t>Колективізація </a:t>
            </a:r>
            <a:r>
              <a:rPr lang="uk-UA" sz="2400" b="1" dirty="0" smtClean="0"/>
              <a:t>в </a:t>
            </a:r>
            <a:r>
              <a:rPr lang="uk-UA" sz="2400" b="1" dirty="0"/>
              <a:t>Україні</a:t>
            </a:r>
          </a:p>
          <a:p>
            <a:pPr marL="0" indent="0">
              <a:buNone/>
            </a:pPr>
            <a:r>
              <a:rPr lang="uk-UA" sz="1600" dirty="0" smtClean="0"/>
              <a:t>- 2—19 </a:t>
            </a:r>
            <a:r>
              <a:rPr lang="uk-UA" sz="1600" dirty="0"/>
              <a:t>грудня 1927 – 15 з’їзд ВКП(б) проголосив курс на всебічний  розвиток колективізації </a:t>
            </a:r>
            <a:r>
              <a:rPr lang="uk-UA" sz="1600" dirty="0" smtClean="0"/>
              <a:t>с/г СРСР </a:t>
            </a:r>
            <a:r>
              <a:rPr lang="uk-UA" sz="1600" dirty="0"/>
              <a:t>як першочергове завдання </a:t>
            </a:r>
            <a:r>
              <a:rPr lang="uk-UA" sz="1600" dirty="0" smtClean="0"/>
              <a:t>партії;</a:t>
            </a:r>
            <a:endParaRPr lang="uk-UA" sz="1600" dirty="0"/>
          </a:p>
          <a:p>
            <a:pPr marL="0" indent="0">
              <a:buNone/>
            </a:pPr>
            <a:r>
              <a:rPr lang="uk-UA" sz="1600" dirty="0" smtClean="0"/>
              <a:t>- </a:t>
            </a:r>
            <a:r>
              <a:rPr lang="uk-UA" sz="1600" b="1" dirty="0" smtClean="0"/>
              <a:t>січень </a:t>
            </a:r>
            <a:r>
              <a:rPr lang="uk-UA" sz="1600" b="1" dirty="0"/>
              <a:t>1928 р. – Політбюро ЦК ВКП(б) прийняло рішення про примусове  вилучення у селян надлишків зерна і необхідність форсованої колективізації;</a:t>
            </a:r>
          </a:p>
          <a:p>
            <a:pPr marL="0" indent="0">
              <a:buNone/>
            </a:pPr>
            <a:r>
              <a:rPr lang="uk-UA" sz="1600" dirty="0" smtClean="0"/>
              <a:t>- листопад </a:t>
            </a:r>
            <a:r>
              <a:rPr lang="uk-UA" sz="1600" dirty="0"/>
              <a:t>1929 р. - на пленумі ЦК ВКП(б) проголошено гасло суцільної колективізації;</a:t>
            </a:r>
          </a:p>
          <a:p>
            <a:pPr marL="0" indent="0">
              <a:buNone/>
            </a:pPr>
            <a:r>
              <a:rPr lang="uk-UA" sz="1600" dirty="0" smtClean="0"/>
              <a:t>- </a:t>
            </a:r>
            <a:r>
              <a:rPr lang="uk-UA" sz="1600" b="1" dirty="0" smtClean="0"/>
              <a:t>5 січня </a:t>
            </a:r>
            <a:r>
              <a:rPr lang="uk-UA" sz="1600" b="1" dirty="0"/>
              <a:t>1930 р. </a:t>
            </a:r>
            <a:r>
              <a:rPr lang="uk-UA" sz="1600" dirty="0"/>
              <a:t>– постанова  ЦК ВКП(б) “Про темпи колективізації і заходи допомоги держави колгоспному будівництву</a:t>
            </a:r>
            <a:r>
              <a:rPr lang="uk-UA" sz="1600" dirty="0" smtClean="0"/>
              <a:t>”: в </a:t>
            </a:r>
            <a:r>
              <a:rPr lang="uk-UA" sz="1600" b="1" dirty="0" smtClean="0"/>
              <a:t>Україні колективізацію </a:t>
            </a:r>
            <a:r>
              <a:rPr lang="uk-UA" sz="1600" b="1" dirty="0"/>
              <a:t>мали завершити восени 1931 р. або навесні 1932 р. </a:t>
            </a:r>
            <a:r>
              <a:rPr lang="uk-UA" sz="1600" b="1" dirty="0" smtClean="0"/>
              <a:t>; проголосила </a:t>
            </a:r>
            <a:r>
              <a:rPr lang="uk-UA" sz="1600" b="1" dirty="0"/>
              <a:t>перехід від “обмеження куркульства” до політики ліквідації його як класу на основі суцільної </a:t>
            </a:r>
            <a:r>
              <a:rPr lang="uk-UA" sz="1600" b="1" dirty="0" smtClean="0"/>
              <a:t>колективізації;</a:t>
            </a:r>
            <a:endParaRPr lang="uk-UA" sz="1600" b="1" dirty="0"/>
          </a:p>
          <a:p>
            <a:pPr marL="0" indent="0">
              <a:buNone/>
            </a:pPr>
            <a:r>
              <a:rPr lang="uk-UA" sz="1600" dirty="0" smtClean="0"/>
              <a:t>-1 </a:t>
            </a:r>
            <a:r>
              <a:rPr lang="uk-UA" sz="1600" dirty="0"/>
              <a:t>лютого 1930 р. – постанова ЦВК і РНК СРСР </a:t>
            </a:r>
            <a:r>
              <a:rPr lang="uk-UA" sz="1600" dirty="0" err="1"/>
              <a:t>„Про</a:t>
            </a:r>
            <a:r>
              <a:rPr lang="uk-UA" sz="1600" dirty="0"/>
              <a:t> заходи зі зміцнення суспільної колективізації і  боротьби з куркульством</a:t>
            </a:r>
            <a:r>
              <a:rPr lang="uk-UA" sz="1600" dirty="0" smtClean="0"/>
              <a:t>”: анулювала </a:t>
            </a:r>
            <a:r>
              <a:rPr lang="uk-UA" sz="1600" dirty="0"/>
              <a:t>дію закону про дозвіл оренди землі і про застосування найманої праці в індивідуальних селянських господарствах;</a:t>
            </a:r>
          </a:p>
          <a:p>
            <a:pPr marL="0" indent="0">
              <a:buNone/>
            </a:pPr>
            <a:r>
              <a:rPr lang="uk-UA" sz="1600" dirty="0" smtClean="0"/>
              <a:t>-24 </a:t>
            </a:r>
            <a:r>
              <a:rPr lang="uk-UA" sz="1600" dirty="0"/>
              <a:t>лютого 1930 р. </a:t>
            </a:r>
            <a:r>
              <a:rPr lang="uk-UA" sz="1600" dirty="0" smtClean="0"/>
              <a:t>– інструктивний </a:t>
            </a:r>
            <a:r>
              <a:rPr lang="uk-UA" sz="1600" dirty="0"/>
              <a:t>лист ЦК КП(б)У </a:t>
            </a:r>
            <a:r>
              <a:rPr lang="uk-UA" sz="1600" dirty="0" smtClean="0"/>
              <a:t>С.</a:t>
            </a:r>
            <a:r>
              <a:rPr lang="uk-UA" sz="1600" dirty="0" err="1" smtClean="0"/>
              <a:t>Косіора</a:t>
            </a:r>
            <a:r>
              <a:rPr lang="uk-UA" sz="1600" dirty="0" smtClean="0"/>
              <a:t> до парторганізацій: приписував колективізувати </a:t>
            </a:r>
            <a:r>
              <a:rPr lang="uk-UA" sz="1600" dirty="0"/>
              <a:t>степові райони у весняну кампанію, інші райони України до осені поточного року</a:t>
            </a:r>
            <a:r>
              <a:rPr lang="uk-UA" sz="1600" dirty="0" smtClean="0"/>
              <a:t>;</a:t>
            </a:r>
            <a:r>
              <a:rPr lang="uk-UA" sz="1600" dirty="0"/>
              <a:t> </a:t>
            </a:r>
            <a:endParaRPr lang="uk-UA" sz="1600" dirty="0" smtClean="0"/>
          </a:p>
          <a:p>
            <a:pPr marL="0" indent="0">
              <a:buNone/>
            </a:pPr>
            <a:r>
              <a:rPr lang="uk-UA" sz="1200" dirty="0"/>
              <a:t/>
            </a:r>
            <a:br>
              <a:rPr lang="uk-UA" sz="1200" dirty="0"/>
            </a:br>
            <a:endParaRPr lang="uk-UA" sz="1600" dirty="0"/>
          </a:p>
        </p:txBody>
      </p:sp>
      <p:sp>
        <p:nvSpPr>
          <p:cNvPr id="4" name="Місце для вмісту 3"/>
          <p:cNvSpPr>
            <a:spLocks noGrp="1"/>
          </p:cNvSpPr>
          <p:nvPr>
            <p:ph sz="half" idx="2"/>
          </p:nvPr>
        </p:nvSpPr>
        <p:spPr>
          <a:xfrm>
            <a:off x="6537679" y="3933056"/>
            <a:ext cx="1866088" cy="2808312"/>
          </a:xfrm>
        </p:spPr>
        <p:txBody>
          <a:bodyPr>
            <a:normAutofit/>
          </a:bodyPr>
          <a:lstStyle/>
          <a:p>
            <a:endParaRPr lang="uk-U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679" y="3907567"/>
            <a:ext cx="2607631" cy="294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677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a:bodyPr>
          <a:lstStyle/>
          <a:p>
            <a:r>
              <a:rPr lang="uk-UA" b="1" dirty="0" smtClean="0"/>
              <a:t>Голодомор 1932-1933 рр.</a:t>
            </a:r>
            <a:endParaRPr lang="uk-UA" b="1" dirty="0"/>
          </a:p>
        </p:txBody>
      </p:sp>
      <p:sp>
        <p:nvSpPr>
          <p:cNvPr id="3" name="Місце для вмісту 2"/>
          <p:cNvSpPr>
            <a:spLocks noGrp="1"/>
          </p:cNvSpPr>
          <p:nvPr>
            <p:ph sz="half" idx="1"/>
          </p:nvPr>
        </p:nvSpPr>
        <p:spPr>
          <a:xfrm>
            <a:off x="0" y="692696"/>
            <a:ext cx="4644008" cy="6165304"/>
          </a:xfrm>
        </p:spPr>
        <p:txBody>
          <a:bodyPr>
            <a:noAutofit/>
          </a:bodyPr>
          <a:lstStyle/>
          <a:p>
            <a:pPr marL="0" indent="0" algn="ctr">
              <a:buNone/>
            </a:pPr>
            <a:r>
              <a:rPr lang="uk-UA" b="1" dirty="0" smtClean="0">
                <a:latin typeface="Times New Roman" pitchFamily="18" charset="0"/>
                <a:cs typeface="Times New Roman" pitchFamily="18" charset="0"/>
              </a:rPr>
              <a:t>Причини</a:t>
            </a:r>
          </a:p>
          <a:p>
            <a:r>
              <a:rPr lang="uk-UA" sz="1800" dirty="0" smtClean="0">
                <a:latin typeface="Times New Roman" pitchFamily="18" charset="0"/>
                <a:cs typeface="Times New Roman" pitchFamily="18" charset="0"/>
              </a:rPr>
              <a:t>політична: держава свідомо </a:t>
            </a:r>
            <a:r>
              <a:rPr lang="uk-UA" sz="1800" dirty="0" smtClean="0">
                <a:latin typeface="Times New Roman" pitchFamily="18" charset="0"/>
                <a:cs typeface="Times New Roman" pitchFamily="18" charset="0"/>
              </a:rPr>
              <a:t>репресув</a:t>
            </a:r>
            <a:r>
              <a:rPr lang="uk-UA" sz="1800" dirty="0">
                <a:latin typeface="Times New Roman" pitchFamily="18" charset="0"/>
                <a:cs typeface="Times New Roman" pitchFamily="18" charset="0"/>
              </a:rPr>
              <a:t>а</a:t>
            </a:r>
            <a:r>
              <a:rPr lang="uk-UA" sz="1800" dirty="0" smtClean="0">
                <a:latin typeface="Times New Roman" pitchFamily="18" charset="0"/>
                <a:cs typeface="Times New Roman" pitchFamily="18" charset="0"/>
              </a:rPr>
              <a:t>ла </a:t>
            </a:r>
            <a:r>
              <a:rPr lang="uk-UA" sz="1800" dirty="0" smtClean="0">
                <a:latin typeface="Times New Roman" pitchFamily="18" charset="0"/>
                <a:cs typeface="Times New Roman" pitchFamily="18" charset="0"/>
              </a:rPr>
              <a:t>село, яке відмовлялося перейти на колгоспну систему;</a:t>
            </a:r>
          </a:p>
          <a:p>
            <a:r>
              <a:rPr lang="uk-UA" sz="1800" dirty="0" smtClean="0">
                <a:latin typeface="Times New Roman" pitchFamily="18" charset="0"/>
                <a:cs typeface="Times New Roman" pitchFamily="18" charset="0"/>
              </a:rPr>
              <a:t>за 1931 р. у більшості селян вилучено все зерно, в т.ч. </a:t>
            </a:r>
            <a:r>
              <a:rPr lang="uk-UA" sz="1800" dirty="0" err="1" smtClean="0">
                <a:latin typeface="Times New Roman" pitchFamily="18" charset="0"/>
                <a:cs typeface="Times New Roman" pitchFamily="18" charset="0"/>
              </a:rPr>
              <a:t>насінєвий</a:t>
            </a:r>
            <a:r>
              <a:rPr lang="uk-UA" sz="1800" dirty="0" smtClean="0">
                <a:latin typeface="Times New Roman" pitchFamily="18" charset="0"/>
                <a:cs typeface="Times New Roman" pitchFamily="18" charset="0"/>
              </a:rPr>
              <a:t> фонд</a:t>
            </a:r>
          </a:p>
          <a:p>
            <a:r>
              <a:rPr lang="uk-UA" sz="1800" dirty="0" smtClean="0">
                <a:latin typeface="Times New Roman" pitchFamily="18" charset="0"/>
                <a:cs typeface="Times New Roman" pitchFamily="18" charset="0"/>
              </a:rPr>
              <a:t>фізично ослаблене селянство не могло активно провести весняний посів зерна</a:t>
            </a:r>
          </a:p>
          <a:p>
            <a:r>
              <a:rPr lang="uk-UA" sz="1800" dirty="0" smtClean="0">
                <a:latin typeface="Times New Roman" pitchFamily="18" charset="0"/>
                <a:cs typeface="Times New Roman" pitchFamily="18" charset="0"/>
              </a:rPr>
              <a:t>панування в колгоспах безгосподарності, цілковитої незацікавленості у ефективній </a:t>
            </a:r>
            <a:r>
              <a:rPr lang="uk-UA" sz="1800" dirty="0" err="1" smtClean="0">
                <a:latin typeface="Times New Roman" pitchFamily="18" charset="0"/>
                <a:cs typeface="Times New Roman" pitchFamily="18" charset="0"/>
              </a:rPr>
              <a:t>продуктиввній</a:t>
            </a:r>
            <a:r>
              <a:rPr lang="uk-UA" sz="1800" dirty="0" smtClean="0">
                <a:latin typeface="Times New Roman" pitchFamily="18" charset="0"/>
                <a:cs typeface="Times New Roman" pitchFamily="18" charset="0"/>
              </a:rPr>
              <a:t> праці</a:t>
            </a:r>
          </a:p>
          <a:p>
            <a:r>
              <a:rPr lang="uk-UA" sz="1800" dirty="0" smtClean="0">
                <a:latin typeface="Times New Roman" pitchFamily="18" charset="0"/>
                <a:cs typeface="Times New Roman" pitchFamily="18" charset="0"/>
              </a:rPr>
              <a:t>накладення на колгоспи політики продрозкладки (інвестиції села в індустріалізацію);</a:t>
            </a:r>
          </a:p>
          <a:p>
            <a:r>
              <a:rPr lang="uk-UA" sz="1800" dirty="0" smtClean="0">
                <a:latin typeface="Times New Roman" pitchFamily="18" charset="0"/>
                <a:cs typeface="Times New Roman" pitchFamily="18" charset="0"/>
              </a:rPr>
              <a:t>забезпечити хлібозаготівлю в 1932 р. не вдалося (липень 1932 р. у Харкові 3-я КП(б)У встановила для УСРР план хлібозаготівлі у 356 млн. пудів прийняти до безумовного виконання)</a:t>
            </a:r>
            <a:endParaRPr lang="uk-UA" sz="2000" dirty="0">
              <a:latin typeface="Times New Roman" pitchFamily="18" charset="0"/>
              <a:cs typeface="Times New Roman" pitchFamily="18" charset="0"/>
            </a:endParaRPr>
          </a:p>
        </p:txBody>
      </p:sp>
      <p:sp>
        <p:nvSpPr>
          <p:cNvPr id="4" name="Місце для вмісту 3"/>
          <p:cNvSpPr>
            <a:spLocks noGrp="1"/>
          </p:cNvSpPr>
          <p:nvPr>
            <p:ph sz="half" idx="2"/>
          </p:nvPr>
        </p:nvSpPr>
        <p:spPr>
          <a:xfrm>
            <a:off x="4648200" y="764704"/>
            <a:ext cx="4495800" cy="6093296"/>
          </a:xfrm>
        </p:spPr>
        <p:txBody>
          <a:bodyPr>
            <a:normAutofit fontScale="92500" lnSpcReduction="20000"/>
          </a:bodyPr>
          <a:lstStyle/>
          <a:p>
            <a:pPr marL="0" indent="0" algn="ctr">
              <a:buNone/>
            </a:pPr>
            <a:r>
              <a:rPr lang="uk-UA" b="1" dirty="0" smtClean="0"/>
              <a:t>Головні висновки:</a:t>
            </a:r>
          </a:p>
          <a:p>
            <a:r>
              <a:rPr lang="uk-UA" dirty="0" smtClean="0"/>
              <a:t>голодомор 1932-1933 р. – геноцид українського народу</a:t>
            </a:r>
          </a:p>
          <a:p>
            <a:r>
              <a:rPr lang="uk-UA" dirty="0" smtClean="0"/>
              <a:t>штучно створений більшовицькими очільниками</a:t>
            </a:r>
          </a:p>
          <a:p>
            <a:r>
              <a:rPr lang="uk-UA" dirty="0" smtClean="0"/>
              <a:t>остаточно зламав опір селян формуванню державою колгоспної системи;</a:t>
            </a:r>
          </a:p>
          <a:p>
            <a:r>
              <a:rPr lang="uk-UA" dirty="0" smtClean="0"/>
              <a:t>Суттєво підірвав сили у відстоюванні національних прав;</a:t>
            </a:r>
          </a:p>
          <a:p>
            <a:r>
              <a:rPr lang="uk-UA" dirty="0" smtClean="0"/>
              <a:t>Був результатом тоталітарного режиму СРСР</a:t>
            </a:r>
            <a:endParaRPr lang="uk-UA" dirty="0"/>
          </a:p>
        </p:txBody>
      </p:sp>
    </p:spTree>
    <p:extLst>
      <p:ext uri="{BB962C8B-B14F-4D97-AF65-F5344CB8AC3E}">
        <p14:creationId xmlns:p14="http://schemas.microsoft.com/office/powerpoint/2010/main" val="673210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a:solidFill>
            <a:srgbClr val="FF0000"/>
          </a:solidFill>
        </p:spPr>
        <p:txBody>
          <a:bodyPr>
            <a:normAutofit fontScale="90000"/>
          </a:bodyPr>
          <a:lstStyle/>
          <a:p>
            <a:r>
              <a:rPr lang="uk-UA" sz="4800" b="1" dirty="0">
                <a:latin typeface="Times New Roman" pitchFamily="18" charset="0"/>
                <a:cs typeface="Times New Roman" pitchFamily="18" charset="0"/>
              </a:rPr>
              <a:t>Шахтинська справа </a:t>
            </a:r>
          </a:p>
        </p:txBody>
      </p:sp>
      <p:sp>
        <p:nvSpPr>
          <p:cNvPr id="3" name="Місце для вмісту 2"/>
          <p:cNvSpPr>
            <a:spLocks noGrp="1"/>
          </p:cNvSpPr>
          <p:nvPr>
            <p:ph sz="half" idx="1"/>
          </p:nvPr>
        </p:nvSpPr>
        <p:spPr>
          <a:xfrm>
            <a:off x="0" y="1268760"/>
            <a:ext cx="4495800" cy="5472608"/>
          </a:xfrm>
        </p:spPr>
        <p:txBody>
          <a:bodyPr>
            <a:noAutofit/>
          </a:bodyPr>
          <a:lstStyle/>
          <a:p>
            <a:pPr marL="0" indent="0" algn="ctr">
              <a:buNone/>
            </a:pPr>
            <a:r>
              <a:rPr lang="uk-UA" sz="2400" b="1" dirty="0" smtClean="0">
                <a:latin typeface="Times New Roman" pitchFamily="18" charset="0"/>
                <a:cs typeface="Times New Roman" pitchFamily="18" charset="0"/>
              </a:rPr>
              <a:t> «Шахтинський </a:t>
            </a:r>
            <a:r>
              <a:rPr lang="uk-UA" sz="2400" b="1" dirty="0">
                <a:latin typeface="Times New Roman" pitchFamily="18" charset="0"/>
                <a:cs typeface="Times New Roman" pitchFamily="18" charset="0"/>
              </a:rPr>
              <a:t>процес</a:t>
            </a:r>
            <a:r>
              <a:rPr lang="uk-UA" sz="2400" b="1"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 </a:t>
            </a:r>
          </a:p>
          <a:p>
            <a:pPr marL="0" indent="0" algn="just">
              <a:buNone/>
            </a:pPr>
            <a:r>
              <a:rPr lang="uk-UA" sz="2000" dirty="0" smtClean="0">
                <a:latin typeface="Times New Roman" pitchFamily="18" charset="0"/>
                <a:cs typeface="Times New Roman" pitchFamily="18" charset="0"/>
              </a:rPr>
              <a:t>«</a:t>
            </a:r>
            <a:r>
              <a:rPr lang="uk-UA" sz="2000" dirty="0">
                <a:latin typeface="Times New Roman" pitchFamily="18" charset="0"/>
                <a:cs typeface="Times New Roman" pitchFamily="18" charset="0"/>
              </a:rPr>
              <a:t>Справа про контрреволюційну організацію інженерів та техніків, що працювали в кам'яновугільній промисловості СРСР» — сфабрикований судовий процес над «шкідниками» у вугільній промисловості у Шахтинському районі Донбасу. Перший політичний процес в СРСР, під час якого засуджено велику групу керівників вугільної промисловості Донбасу. Проходив 18 травня — 6 липня 1928 у Москві.</a:t>
            </a:r>
          </a:p>
        </p:txBody>
      </p:sp>
      <p:sp>
        <p:nvSpPr>
          <p:cNvPr id="4" name="Місце для вмісту 3"/>
          <p:cNvSpPr>
            <a:spLocks noGrp="1"/>
          </p:cNvSpPr>
          <p:nvPr>
            <p:ph sz="half" idx="2"/>
          </p:nvPr>
        </p:nvSpPr>
        <p:spPr>
          <a:xfrm>
            <a:off x="4648200" y="836712"/>
            <a:ext cx="4495800" cy="6021288"/>
          </a:xfrm>
        </p:spPr>
        <p:txBody>
          <a:bodyPr>
            <a:normAutofit fontScale="77500" lnSpcReduction="20000"/>
          </a:bodyPr>
          <a:lstStyle/>
          <a:p>
            <a:pPr marL="0" indent="0" algn="ctr">
              <a:buNone/>
            </a:pPr>
            <a:r>
              <a:rPr lang="uk-UA" sz="2300" b="1" dirty="0">
                <a:latin typeface="Times New Roman" pitchFamily="18" charset="0"/>
                <a:cs typeface="Times New Roman" pitchFamily="18" charset="0"/>
              </a:rPr>
              <a:t>Вирок оголошено 5 липня </a:t>
            </a:r>
            <a:r>
              <a:rPr lang="uk-UA" sz="2300" b="1" dirty="0" smtClean="0">
                <a:latin typeface="Times New Roman" pitchFamily="18" charset="0"/>
                <a:cs typeface="Times New Roman" pitchFamily="18" charset="0"/>
              </a:rPr>
              <a:t>1928 р.:</a:t>
            </a:r>
            <a:endParaRPr lang="uk-UA" sz="2300" b="1" dirty="0">
              <a:latin typeface="Times New Roman" pitchFamily="18" charset="0"/>
              <a:cs typeface="Times New Roman" pitchFamily="18" charset="0"/>
            </a:endParaRPr>
          </a:p>
          <a:p>
            <a:r>
              <a:rPr lang="uk-UA" sz="2000" dirty="0">
                <a:latin typeface="Times New Roman" pitchFamily="18" charset="0"/>
                <a:cs typeface="Times New Roman" pitchFamily="18" charset="0"/>
              </a:rPr>
              <a:t>11 обвинувачених засуджено до розстрілу;</a:t>
            </a:r>
          </a:p>
          <a:p>
            <a:r>
              <a:rPr lang="uk-UA" sz="2000" dirty="0">
                <a:latin typeface="Times New Roman" pitchFamily="18" charset="0"/>
                <a:cs typeface="Times New Roman" pitchFamily="18" charset="0"/>
              </a:rPr>
              <a:t>трьох — до 10 років позбавлення волі з обмеженням у правах на 5 років та конфіскацією майна;</a:t>
            </a:r>
          </a:p>
          <a:p>
            <a:r>
              <a:rPr lang="uk-UA" sz="2000" dirty="0">
                <a:latin typeface="Times New Roman" pitchFamily="18" charset="0"/>
                <a:cs typeface="Times New Roman" pitchFamily="18" charset="0"/>
              </a:rPr>
              <a:t>21 — на термін ув'язнення від 4 до 8 років;</a:t>
            </a:r>
          </a:p>
          <a:p>
            <a:r>
              <a:rPr lang="uk-UA" sz="2000" dirty="0">
                <a:latin typeface="Times New Roman" pitchFamily="18" charset="0"/>
                <a:cs typeface="Times New Roman" pitchFamily="18" charset="0"/>
              </a:rPr>
              <a:t>10 — від 1 до 3 років;</a:t>
            </a:r>
          </a:p>
          <a:p>
            <a:r>
              <a:rPr lang="uk-UA" sz="2000" dirty="0">
                <a:latin typeface="Times New Roman" pitchFamily="18" charset="0"/>
                <a:cs typeface="Times New Roman" pitchFamily="18" charset="0"/>
              </a:rPr>
              <a:t>четверо — засуджені умовно;</a:t>
            </a:r>
          </a:p>
          <a:p>
            <a:r>
              <a:rPr lang="uk-UA" sz="2000" dirty="0">
                <a:latin typeface="Times New Roman" pitchFamily="18" charset="0"/>
                <a:cs typeface="Times New Roman" pitchFamily="18" charset="0"/>
              </a:rPr>
              <a:t>четверо (німецькі спеціалісти) — визнані невинними</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a:p>
            <a:pPr marL="0" indent="0" algn="just">
              <a:buNone/>
            </a:pPr>
            <a:r>
              <a:rPr lang="uk-UA" sz="2000" dirty="0" smtClean="0">
                <a:latin typeface="Times New Roman" pitchFamily="18" charset="0"/>
                <a:cs typeface="Times New Roman" pitchFamily="18" charset="0"/>
              </a:rPr>
              <a:t>М. </a:t>
            </a:r>
            <a:r>
              <a:rPr lang="uk-UA" sz="2000" dirty="0">
                <a:latin typeface="Times New Roman" pitchFamily="18" charset="0"/>
                <a:cs typeface="Times New Roman" pitchFamily="18" charset="0"/>
              </a:rPr>
              <a:t>Березовському, </a:t>
            </a:r>
            <a:r>
              <a:rPr lang="uk-UA" sz="2000" dirty="0" smtClean="0">
                <a:latin typeface="Times New Roman" pitchFamily="18" charset="0"/>
                <a:cs typeface="Times New Roman" pitchFamily="18" charset="0"/>
              </a:rPr>
              <a:t>О. </a:t>
            </a:r>
            <a:r>
              <a:rPr lang="uk-UA" sz="2000" dirty="0" err="1">
                <a:latin typeface="Times New Roman" pitchFamily="18" charset="0"/>
                <a:cs typeface="Times New Roman" pitchFamily="18" charset="0"/>
              </a:rPr>
              <a:t>Казаринову</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Ю. </a:t>
            </a:r>
            <a:r>
              <a:rPr lang="uk-UA" sz="2000" dirty="0">
                <a:latin typeface="Times New Roman" pitchFamily="18" charset="0"/>
                <a:cs typeface="Times New Roman" pitchFamily="18" charset="0"/>
              </a:rPr>
              <a:t>Матову, </a:t>
            </a:r>
            <a:r>
              <a:rPr lang="uk-UA" sz="2000" dirty="0" smtClean="0">
                <a:latin typeface="Times New Roman" pitchFamily="18" charset="0"/>
                <a:cs typeface="Times New Roman" pitchFamily="18" charset="0"/>
              </a:rPr>
              <a:t>С. </a:t>
            </a:r>
            <a:r>
              <a:rPr lang="uk-UA" sz="2000" dirty="0" err="1">
                <a:latin typeface="Times New Roman" pitchFamily="18" charset="0"/>
                <a:cs typeface="Times New Roman" pitchFamily="18" charset="0"/>
              </a:rPr>
              <a:t>Братановському</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Г. </a:t>
            </a:r>
            <a:r>
              <a:rPr lang="uk-UA" sz="2000" dirty="0" err="1">
                <a:latin typeface="Times New Roman" pitchFamily="18" charset="0"/>
                <a:cs typeface="Times New Roman" pitchFamily="18" charset="0"/>
              </a:rPr>
              <a:t>Шадлуну</a:t>
            </a:r>
            <a:r>
              <a:rPr lang="uk-UA" sz="2000" dirty="0">
                <a:latin typeface="Times New Roman" pitchFamily="18" charset="0"/>
                <a:cs typeface="Times New Roman" pitchFamily="18" charset="0"/>
              </a:rPr>
              <a:t> та </a:t>
            </a:r>
            <a:r>
              <a:rPr lang="uk-UA" sz="2000" dirty="0" smtClean="0">
                <a:latin typeface="Times New Roman" pitchFamily="18" charset="0"/>
                <a:cs typeface="Times New Roman" pitchFamily="18" charset="0"/>
              </a:rPr>
              <a:t>М. </a:t>
            </a:r>
            <a:r>
              <a:rPr lang="uk-UA" sz="2000" dirty="0" err="1">
                <a:latin typeface="Times New Roman" pitchFamily="18" charset="0"/>
                <a:cs typeface="Times New Roman" pitchFamily="18" charset="0"/>
              </a:rPr>
              <a:t>Бояршинову</a:t>
            </a:r>
            <a:r>
              <a:rPr lang="uk-UA" sz="2000" dirty="0">
                <a:latin typeface="Times New Roman" pitchFamily="18" charset="0"/>
                <a:cs typeface="Times New Roman" pitchFamily="18" charset="0"/>
              </a:rPr>
              <a:t> вищу міру покарання замінили позбавленням волі на 10 років з суворою ізоляцією, обмеженням у правах на 5 років та конфіскацією майна.</a:t>
            </a:r>
          </a:p>
          <a:p>
            <a:pPr marL="0" indent="0" algn="just">
              <a:buNone/>
            </a:pPr>
            <a:r>
              <a:rPr lang="uk-UA" sz="2000" dirty="0" smtClean="0">
                <a:latin typeface="Times New Roman" pitchFamily="18" charset="0"/>
                <a:cs typeface="Times New Roman" pitchFamily="18" charset="0"/>
              </a:rPr>
              <a:t>9 </a:t>
            </a:r>
            <a:r>
              <a:rPr lang="uk-UA" sz="2000" dirty="0">
                <a:latin typeface="Times New Roman" pitchFamily="18" charset="0"/>
                <a:cs typeface="Times New Roman" pitchFamily="18" charset="0"/>
              </a:rPr>
              <a:t>липня </a:t>
            </a:r>
            <a:r>
              <a:rPr lang="uk-UA" sz="2000" dirty="0" smtClean="0">
                <a:latin typeface="Times New Roman" pitchFamily="18" charset="0"/>
                <a:cs typeface="Times New Roman" pitchFamily="18" charset="0"/>
              </a:rPr>
              <a:t>1928 р. </a:t>
            </a:r>
            <a:r>
              <a:rPr lang="uk-UA" sz="2000" dirty="0">
                <a:latin typeface="Times New Roman" pitchFamily="18" charset="0"/>
                <a:cs typeface="Times New Roman" pitchFamily="18" charset="0"/>
              </a:rPr>
              <a:t>розстріляні завідувач підвідділу механізації «</a:t>
            </a:r>
            <a:r>
              <a:rPr lang="uk-UA" sz="2000" dirty="0" err="1">
                <a:latin typeface="Times New Roman" pitchFamily="18" charset="0"/>
                <a:cs typeface="Times New Roman" pitchFamily="18" charset="0"/>
              </a:rPr>
              <a:t>Донвугілля</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М. </a:t>
            </a:r>
            <a:r>
              <a:rPr lang="uk-UA" sz="2000" dirty="0" err="1">
                <a:latin typeface="Times New Roman" pitchFamily="18" charset="0"/>
                <a:cs typeface="Times New Roman" pitchFamily="18" charset="0"/>
              </a:rPr>
              <a:t>Горлецький</a:t>
            </a:r>
            <a:r>
              <a:rPr lang="uk-UA" sz="2000" dirty="0">
                <a:latin typeface="Times New Roman" pitchFamily="18" charset="0"/>
                <a:cs typeface="Times New Roman" pitchFamily="18" charset="0"/>
              </a:rPr>
              <a:t>, старший інженер проектного відділу УНБ </a:t>
            </a:r>
            <a:r>
              <a:rPr lang="uk-UA" sz="2000" dirty="0" smtClean="0">
                <a:latin typeface="Times New Roman" pitchFamily="18" charset="0"/>
                <a:cs typeface="Times New Roman" pitchFamily="18" charset="0"/>
              </a:rPr>
              <a:t>М. </a:t>
            </a:r>
            <a:r>
              <a:rPr lang="uk-UA" sz="2000" dirty="0" err="1">
                <a:latin typeface="Times New Roman" pitchFamily="18" charset="0"/>
                <a:cs typeface="Times New Roman" pitchFamily="18" charset="0"/>
              </a:rPr>
              <a:t>Кржижановський</a:t>
            </a:r>
            <a:r>
              <a:rPr lang="uk-UA" sz="2000" dirty="0">
                <a:latin typeface="Times New Roman" pitchFamily="18" charset="0"/>
                <a:cs typeface="Times New Roman" pitchFamily="18" charset="0"/>
              </a:rPr>
              <a:t>, технік-консультант з експорту антрациту в Парижі </a:t>
            </a:r>
            <a:r>
              <a:rPr lang="uk-UA" sz="2000" dirty="0" smtClean="0">
                <a:latin typeface="Times New Roman" pitchFamily="18" charset="0"/>
                <a:cs typeface="Times New Roman" pitchFamily="18" charset="0"/>
              </a:rPr>
              <a:t>А. </a:t>
            </a:r>
            <a:r>
              <a:rPr lang="uk-UA" sz="2000" dirty="0" err="1">
                <a:latin typeface="Times New Roman" pitchFamily="18" charset="0"/>
                <a:cs typeface="Times New Roman" pitchFamily="18" charset="0"/>
              </a:rPr>
              <a:t>Юсевич</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М. </a:t>
            </a:r>
            <a:r>
              <a:rPr lang="uk-UA" sz="2000" dirty="0" err="1">
                <a:latin typeface="Times New Roman" pitchFamily="18" charset="0"/>
                <a:cs typeface="Times New Roman" pitchFamily="18" charset="0"/>
              </a:rPr>
              <a:t>Бояринов</a:t>
            </a:r>
            <a:r>
              <a:rPr lang="uk-UA" sz="2000" dirty="0">
                <a:latin typeface="Times New Roman" pitchFamily="18" charset="0"/>
                <a:cs typeface="Times New Roman" pitchFamily="18" charset="0"/>
              </a:rPr>
              <a:t> та </a:t>
            </a:r>
            <a:r>
              <a:rPr lang="uk-UA" sz="2000" dirty="0" smtClean="0">
                <a:latin typeface="Times New Roman" pitchFamily="18" charset="0"/>
                <a:cs typeface="Times New Roman" pitchFamily="18" charset="0"/>
              </a:rPr>
              <a:t>С. </a:t>
            </a:r>
            <a:r>
              <a:rPr lang="uk-UA" sz="2000" dirty="0" err="1">
                <a:latin typeface="Times New Roman" pitchFamily="18" charset="0"/>
                <a:cs typeface="Times New Roman" pitchFamily="18" charset="0"/>
              </a:rPr>
              <a:t>Будний</a:t>
            </a:r>
            <a:r>
              <a:rPr lang="uk-UA" sz="2000" dirty="0">
                <a:latin typeface="Times New Roman" pitchFamily="18" charset="0"/>
                <a:cs typeface="Times New Roman" pitchFamily="18" charset="0"/>
              </a:rPr>
              <a:t> (посади яких у вироку не зазначені</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a:p>
            <a:pPr marL="0" indent="0" algn="just">
              <a:buNone/>
            </a:pPr>
            <a:r>
              <a:rPr lang="uk-UA" sz="2000" dirty="0" smtClean="0">
                <a:latin typeface="Times New Roman" pitchFamily="18" charset="0"/>
                <a:cs typeface="Times New Roman" pitchFamily="18" charset="0"/>
              </a:rPr>
              <a:t>Четверо </a:t>
            </a:r>
            <a:r>
              <a:rPr lang="uk-UA" sz="2000" dirty="0">
                <a:latin typeface="Times New Roman" pitchFamily="18" charset="0"/>
                <a:cs typeface="Times New Roman" pitchFamily="18" charset="0"/>
              </a:rPr>
              <a:t>із головних обвинувачених у справі, засуджених до смертної кари, забезпечили на початку 30-х років будівництво і розвиток Карагандинського вугільного басейну </a:t>
            </a:r>
          </a:p>
        </p:txBody>
      </p:sp>
    </p:spTree>
    <p:extLst>
      <p:ext uri="{BB962C8B-B14F-4D97-AF65-F5344CB8AC3E}">
        <p14:creationId xmlns:p14="http://schemas.microsoft.com/office/powerpoint/2010/main" val="4243198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a:solidFill>
            <a:srgbClr val="FF0000"/>
          </a:solidFill>
        </p:spPr>
        <p:txBody>
          <a:bodyPr>
            <a:noAutofit/>
          </a:bodyPr>
          <a:lstStyle/>
          <a:p>
            <a:r>
              <a:rPr lang="uk-UA" sz="3200" b="1" dirty="0" smtClean="0"/>
              <a:t>Процес проти «Спілки Визволення України»</a:t>
            </a:r>
            <a:endParaRPr lang="uk-UA" sz="3200" b="1" dirty="0"/>
          </a:p>
        </p:txBody>
      </p:sp>
      <p:sp>
        <p:nvSpPr>
          <p:cNvPr id="3" name="Місце для вмісту 2"/>
          <p:cNvSpPr>
            <a:spLocks noGrp="1"/>
          </p:cNvSpPr>
          <p:nvPr>
            <p:ph sz="half" idx="1"/>
          </p:nvPr>
        </p:nvSpPr>
        <p:spPr>
          <a:xfrm>
            <a:off x="-108520" y="980728"/>
            <a:ext cx="4392488" cy="5877272"/>
          </a:xfrm>
        </p:spPr>
        <p:txBody>
          <a:bodyPr>
            <a:noAutofit/>
          </a:bodyPr>
          <a:lstStyle/>
          <a:p>
            <a:pPr algn="just"/>
            <a:r>
              <a:rPr lang="uk-UA" sz="1800" dirty="0" smtClean="0"/>
              <a:t>1929 </a:t>
            </a:r>
            <a:r>
              <a:rPr lang="uk-UA" sz="1800" dirty="0"/>
              <a:t>р. </a:t>
            </a:r>
            <a:r>
              <a:rPr lang="uk-UA" sz="1800" dirty="0" smtClean="0"/>
              <a:t>- почався </a:t>
            </a:r>
            <a:r>
              <a:rPr lang="uk-UA" sz="1800" dirty="0"/>
              <a:t>сфабрикований процес проти </a:t>
            </a:r>
            <a:r>
              <a:rPr lang="uk-UA" sz="1800" b="1" dirty="0"/>
              <a:t>вигаданої «Спілки Визволення України»</a:t>
            </a:r>
            <a:r>
              <a:rPr lang="uk-UA" sz="1800" dirty="0"/>
              <a:t>. У належності до таємної націоналістичної організації під назвою «Спілка визволення України» (СВУ) було звинувачено 45 провідних учених, письменників та інших представників інтелігенції, включаючи Сергія Єфремова, Володимира </a:t>
            </a:r>
            <a:r>
              <a:rPr lang="uk-UA" sz="1800" dirty="0" err="1"/>
              <a:t>Чехівського</a:t>
            </a:r>
            <a:r>
              <a:rPr lang="uk-UA" sz="1800" dirty="0"/>
              <a:t>, Андрія </a:t>
            </a:r>
            <a:r>
              <a:rPr lang="uk-UA" sz="1800" dirty="0" err="1"/>
              <a:t>Ніковського</a:t>
            </a:r>
            <a:r>
              <a:rPr lang="uk-UA" sz="1800" dirty="0"/>
              <a:t>, Йосипа </a:t>
            </a:r>
            <a:r>
              <a:rPr lang="uk-UA" sz="1800" dirty="0" err="1"/>
              <a:t>Гермайзе</a:t>
            </a:r>
            <a:r>
              <a:rPr lang="uk-UA" sz="1800" dirty="0"/>
              <a:t>, Михайла </a:t>
            </a:r>
            <a:r>
              <a:rPr lang="uk-UA" sz="1800" dirty="0" err="1"/>
              <a:t>Слабченка</a:t>
            </a:r>
            <a:r>
              <a:rPr lang="uk-UA" sz="1800" dirty="0"/>
              <a:t>, Григорія </a:t>
            </a:r>
            <a:r>
              <a:rPr lang="uk-UA" sz="1800" dirty="0" err="1"/>
              <a:t>Голоскевича</a:t>
            </a:r>
            <a:r>
              <a:rPr lang="uk-UA" sz="1800" dirty="0"/>
              <a:t> та Людмилу </a:t>
            </a:r>
            <a:r>
              <a:rPr lang="uk-UA" sz="1800" dirty="0" err="1"/>
              <a:t>Старицьку-Черняхівську</a:t>
            </a:r>
            <a:r>
              <a:rPr lang="uk-UA" sz="1800" dirty="0"/>
              <a:t>. «Виявленій» організації приписувалася мета: за допомогою чужоземних держав, емігрантських сил, підбурювання селянства проти колективізації, вбивства Сталіна та його соратників, відокремити Україну від СРСР.</a:t>
            </a:r>
          </a:p>
        </p:txBody>
      </p:sp>
      <p:sp>
        <p:nvSpPr>
          <p:cNvPr id="4" name="Місце для вмісту 3"/>
          <p:cNvSpPr>
            <a:spLocks noGrp="1"/>
          </p:cNvSpPr>
          <p:nvPr>
            <p:ph sz="half" idx="2"/>
          </p:nvPr>
        </p:nvSpPr>
        <p:spPr>
          <a:xfrm>
            <a:off x="4499992" y="692696"/>
            <a:ext cx="4644008" cy="6165304"/>
          </a:xfrm>
        </p:spPr>
        <p:txBody>
          <a:bodyPr>
            <a:noAutofit/>
          </a:bodyPr>
          <a:lstStyle/>
          <a:p>
            <a:pPr marL="0" indent="0">
              <a:buNone/>
            </a:pPr>
            <a:r>
              <a:rPr lang="uk-UA" sz="1600" dirty="0" smtClean="0">
                <a:latin typeface="Times New Roman" pitchFamily="18" charset="0"/>
                <a:cs typeface="Times New Roman" pitchFamily="18" charset="0"/>
              </a:rPr>
              <a:t>Підсудні - </a:t>
            </a:r>
            <a:r>
              <a:rPr lang="uk-UA" sz="1600" dirty="0">
                <a:latin typeface="Times New Roman" pitchFamily="18" charset="0"/>
                <a:cs typeface="Times New Roman" pitchFamily="18" charset="0"/>
              </a:rPr>
              <a:t>45 чоловік, серед інших:</a:t>
            </a:r>
          </a:p>
          <a:p>
            <a:r>
              <a:rPr lang="uk-UA" sz="1600" dirty="0">
                <a:latin typeface="Times New Roman" pitchFamily="18" charset="0"/>
                <a:cs typeface="Times New Roman" pitchFamily="18" charset="0"/>
              </a:rPr>
              <a:t>академік Сергій Єфремов (колишній товариш голови Центральної Ради й лідер УПСФ),</a:t>
            </a:r>
          </a:p>
          <a:p>
            <a:r>
              <a:rPr lang="uk-UA" sz="1600" dirty="0">
                <a:latin typeface="Times New Roman" pitchFamily="18" charset="0"/>
                <a:cs typeface="Times New Roman" pitchFamily="18" charset="0"/>
              </a:rPr>
              <a:t>Володимир </a:t>
            </a:r>
            <a:r>
              <a:rPr lang="uk-UA" sz="1600" dirty="0" err="1">
                <a:latin typeface="Times New Roman" pitchFamily="18" charset="0"/>
                <a:cs typeface="Times New Roman" pitchFamily="18" charset="0"/>
              </a:rPr>
              <a:t>Чехівський</a:t>
            </a:r>
            <a:r>
              <a:rPr lang="uk-UA" sz="1600" dirty="0">
                <a:latin typeface="Times New Roman" pitchFamily="18" charset="0"/>
                <a:cs typeface="Times New Roman" pitchFamily="18" charset="0"/>
              </a:rPr>
              <a:t> (колишній член ЦК УСДРП і прем'єр-міністр УНР, за освітою теолог і керівний діяч УАПЦ),</a:t>
            </a:r>
          </a:p>
          <a:p>
            <a:r>
              <a:rPr lang="uk-UA" sz="1600" dirty="0">
                <a:latin typeface="Times New Roman" pitchFamily="18" charset="0"/>
                <a:cs typeface="Times New Roman" pitchFamily="18" charset="0"/>
              </a:rPr>
              <a:t>педагог Володимир </a:t>
            </a:r>
            <a:r>
              <a:rPr lang="uk-UA" sz="1600" dirty="0" err="1">
                <a:latin typeface="Times New Roman" pitchFamily="18" charset="0"/>
                <a:cs typeface="Times New Roman" pitchFamily="18" charset="0"/>
              </a:rPr>
              <a:t>Дурдуківський</a:t>
            </a:r>
            <a:r>
              <a:rPr lang="uk-UA" sz="1600" dirty="0">
                <a:latin typeface="Times New Roman" pitchFamily="18" charset="0"/>
                <a:cs typeface="Times New Roman" pitchFamily="18" charset="0"/>
              </a:rPr>
              <a:t> (колишній член УПСФ),</a:t>
            </a:r>
          </a:p>
          <a:p>
            <a:r>
              <a:rPr lang="uk-UA" sz="1600" dirty="0">
                <a:latin typeface="Times New Roman" pitchFamily="18" charset="0"/>
                <a:cs typeface="Times New Roman" pitchFamily="18" charset="0"/>
              </a:rPr>
              <a:t>історик Й. </a:t>
            </a:r>
            <a:r>
              <a:rPr lang="uk-UA" sz="1600" dirty="0" err="1">
                <a:latin typeface="Times New Roman" pitchFamily="18" charset="0"/>
                <a:cs typeface="Times New Roman" pitchFamily="18" charset="0"/>
              </a:rPr>
              <a:t>Гермайзе</a:t>
            </a:r>
            <a:r>
              <a:rPr lang="uk-UA" sz="1600" dirty="0">
                <a:latin typeface="Times New Roman" pitchFamily="18" charset="0"/>
                <a:cs typeface="Times New Roman" pitchFamily="18" charset="0"/>
              </a:rPr>
              <a:t> (професор Київського Інституту Народної Освіти, колишній член УСДРП),</a:t>
            </a:r>
          </a:p>
          <a:p>
            <a:r>
              <a:rPr lang="uk-UA" sz="1600" dirty="0" smtClean="0">
                <a:latin typeface="Times New Roman" pitchFamily="18" charset="0"/>
                <a:cs typeface="Times New Roman" pitchFamily="18" charset="0"/>
              </a:rPr>
              <a:t>письменниця </a:t>
            </a:r>
            <a:r>
              <a:rPr lang="uk-UA" sz="1600" dirty="0">
                <a:latin typeface="Times New Roman" pitchFamily="18" charset="0"/>
                <a:cs typeface="Times New Roman" pitchFamily="18" charset="0"/>
              </a:rPr>
              <a:t>Л. </a:t>
            </a:r>
            <a:r>
              <a:rPr lang="uk-UA" sz="1600" dirty="0" err="1">
                <a:latin typeface="Times New Roman" pitchFamily="18" charset="0"/>
                <a:cs typeface="Times New Roman" pitchFamily="18" charset="0"/>
              </a:rPr>
              <a:t>Старицька-Черняхівська</a:t>
            </a:r>
            <a:r>
              <a:rPr lang="uk-UA" sz="1600" dirty="0">
                <a:latin typeface="Times New Roman" pitchFamily="18" charset="0"/>
                <a:cs typeface="Times New Roman" pitchFamily="18" charset="0"/>
              </a:rPr>
              <a:t> (колишній член УПСФ) та її чоловік О. Черняхівський (видатний учений гістолог, професор Київського медичного інституту),</a:t>
            </a:r>
          </a:p>
          <a:p>
            <a:r>
              <a:rPr lang="uk-UA" sz="1600" dirty="0" smtClean="0">
                <a:latin typeface="Times New Roman" pitchFamily="18" charset="0"/>
                <a:cs typeface="Times New Roman" pitchFamily="18" charset="0"/>
              </a:rPr>
              <a:t>педагог </a:t>
            </a:r>
            <a:r>
              <a:rPr lang="uk-UA" sz="1600" dirty="0">
                <a:latin typeface="Times New Roman" pitchFamily="18" charset="0"/>
                <a:cs typeface="Times New Roman" pitchFamily="18" charset="0"/>
              </a:rPr>
              <a:t>О. </a:t>
            </a:r>
            <a:r>
              <a:rPr lang="uk-UA" sz="1600" dirty="0" err="1">
                <a:latin typeface="Times New Roman" pitchFamily="18" charset="0"/>
                <a:cs typeface="Times New Roman" pitchFamily="18" charset="0"/>
              </a:rPr>
              <a:t>Гребенецький</a:t>
            </a:r>
            <a:r>
              <a:rPr lang="uk-UA" sz="1600" dirty="0">
                <a:latin typeface="Times New Roman" pitchFamily="18" charset="0"/>
                <a:cs typeface="Times New Roman" pitchFamily="18" charset="0"/>
              </a:rPr>
              <a:t>, філолог В. </a:t>
            </a:r>
            <a:r>
              <a:rPr lang="uk-UA" sz="1600" dirty="0" err="1">
                <a:latin typeface="Times New Roman" pitchFamily="18" charset="0"/>
                <a:cs typeface="Times New Roman" pitchFamily="18" charset="0"/>
              </a:rPr>
              <a:t>Ганцов</a:t>
            </a:r>
            <a:r>
              <a:rPr lang="uk-UA" sz="1600" dirty="0">
                <a:latin typeface="Times New Roman" pitchFamily="18" charset="0"/>
                <a:cs typeface="Times New Roman" pitchFamily="18" charset="0"/>
              </a:rPr>
              <a:t> (колишній член УПСФ),</a:t>
            </a:r>
          </a:p>
          <a:p>
            <a:r>
              <a:rPr lang="uk-UA" sz="1600" dirty="0">
                <a:latin typeface="Times New Roman" pitchFamily="18" charset="0"/>
                <a:cs typeface="Times New Roman" pitchFamily="18" charset="0"/>
              </a:rPr>
              <a:t>мовознавець Г. </a:t>
            </a:r>
            <a:r>
              <a:rPr lang="uk-UA" sz="1600" dirty="0" err="1">
                <a:latin typeface="Times New Roman" pitchFamily="18" charset="0"/>
                <a:cs typeface="Times New Roman" pitchFamily="18" charset="0"/>
              </a:rPr>
              <a:t>Голоскевич</a:t>
            </a:r>
            <a:r>
              <a:rPr lang="uk-UA" sz="1600" dirty="0">
                <a:latin typeface="Times New Roman" pitchFamily="18" charset="0"/>
                <a:cs typeface="Times New Roman" pitchFamily="18" charset="0"/>
              </a:rPr>
              <a:t> (науковий співробітник ВУАН),</a:t>
            </a:r>
          </a:p>
          <a:p>
            <a:r>
              <a:rPr lang="uk-UA" sz="1600" dirty="0">
                <a:latin typeface="Times New Roman" pitchFamily="18" charset="0"/>
                <a:cs typeface="Times New Roman" pitchFamily="18" charset="0"/>
              </a:rPr>
              <a:t>студент Київського інституту народної освіти Микола </a:t>
            </a:r>
            <a:r>
              <a:rPr lang="uk-UA" sz="1600" dirty="0" err="1">
                <a:latin typeface="Times New Roman" pitchFamily="18" charset="0"/>
                <a:cs typeface="Times New Roman" pitchFamily="18" charset="0"/>
              </a:rPr>
              <a:t>Павлушков</a:t>
            </a:r>
            <a:r>
              <a:rPr lang="uk-UA" sz="1600" dirty="0">
                <a:latin typeface="Times New Roman" pitchFamily="18" charset="0"/>
                <a:cs typeface="Times New Roman" pitchFamily="18" charset="0"/>
              </a:rPr>
              <a:t>, якого радянська влада вважала основоположником Спілки української молоді (СУМ).</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5130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p:spPr>
        <p:txBody>
          <a:bodyPr>
            <a:normAutofit fontScale="90000"/>
          </a:bodyPr>
          <a:lstStyle/>
          <a:p>
            <a:pPr lvl="0" algn="l"/>
            <a:r>
              <a:rPr lang="uk-UA" sz="3600" b="1" dirty="0" smtClean="0"/>
              <a:t>1. </a:t>
            </a:r>
            <a:r>
              <a:rPr lang="uk-UA" sz="3800" b="1" dirty="0" smtClean="0"/>
              <a:t>Утвердження радянської влади в Україні. НЕП</a:t>
            </a:r>
            <a:r>
              <a:rPr lang="uk-UA" sz="3800" b="1" dirty="0"/>
              <a:t/>
            </a:r>
            <a:br>
              <a:rPr lang="uk-UA" sz="3800" b="1" dirty="0"/>
            </a:br>
            <a:r>
              <a:rPr lang="uk-UA" sz="3800" b="1" dirty="0" smtClean="0"/>
              <a:t>2. Утворення </a:t>
            </a:r>
            <a:r>
              <a:rPr lang="uk-UA" sz="3800" b="1" dirty="0"/>
              <a:t>СРСР та входження до нього УСРР. </a:t>
            </a:r>
            <a:r>
              <a:rPr lang="uk-UA" sz="3800" b="1" dirty="0" smtClean="0"/>
              <a:t/>
            </a:r>
            <a:br>
              <a:rPr lang="uk-UA" sz="3800" b="1" dirty="0" smtClean="0"/>
            </a:br>
            <a:r>
              <a:rPr lang="uk-UA" sz="3800" b="1" dirty="0" smtClean="0"/>
              <a:t>3. Політика «</a:t>
            </a:r>
            <a:r>
              <a:rPr lang="uk-UA" sz="3800" b="1" dirty="0" err="1" smtClean="0"/>
              <a:t>коренізації</a:t>
            </a:r>
            <a:r>
              <a:rPr lang="uk-UA" sz="3800" b="1" dirty="0" smtClean="0"/>
              <a:t>» на Україні та її наслідки</a:t>
            </a:r>
            <a:r>
              <a:rPr lang="uk-UA" sz="3800" b="1" dirty="0"/>
              <a:t/>
            </a:r>
            <a:br>
              <a:rPr lang="uk-UA" sz="3800" b="1" dirty="0"/>
            </a:br>
            <a:r>
              <a:rPr lang="uk-UA" sz="3800" b="1" dirty="0" smtClean="0"/>
              <a:t>4. Україна </a:t>
            </a:r>
            <a:r>
              <a:rPr lang="uk-UA" sz="3800" b="1" dirty="0"/>
              <a:t>в роки сталінської модернізації.</a:t>
            </a:r>
            <a:br>
              <a:rPr lang="uk-UA" sz="3800" b="1" dirty="0"/>
            </a:br>
            <a:r>
              <a:rPr lang="uk-UA" sz="3800" b="1" dirty="0" smtClean="0"/>
              <a:t>5. Особливості </a:t>
            </a:r>
            <a:r>
              <a:rPr lang="uk-UA" sz="3800" b="1" dirty="0"/>
              <a:t>радянського політичного режиму у 1920-1930-х рр.</a:t>
            </a:r>
            <a:br>
              <a:rPr lang="uk-UA" sz="3800" b="1" dirty="0"/>
            </a:br>
            <a:r>
              <a:rPr lang="uk-UA" sz="3800" b="1" dirty="0" smtClean="0"/>
              <a:t>6. Західноукраїнські </a:t>
            </a:r>
            <a:r>
              <a:rPr lang="uk-UA" sz="3800" b="1" dirty="0"/>
              <a:t>землі у міжвоєнний період</a:t>
            </a:r>
            <a:br>
              <a:rPr lang="uk-UA" sz="3800" b="1" dirty="0"/>
            </a:br>
            <a:r>
              <a:rPr lang="uk-UA" sz="3800" b="1" dirty="0" smtClean="0"/>
              <a:t>7. Проголошення </a:t>
            </a:r>
            <a:r>
              <a:rPr lang="uk-UA" sz="3800" b="1" dirty="0"/>
              <a:t>Карпатської України</a:t>
            </a:r>
            <a:br>
              <a:rPr lang="uk-UA" sz="3800" b="1" dirty="0"/>
            </a:br>
            <a:r>
              <a:rPr lang="uk-UA" sz="3800" dirty="0"/>
              <a:t> </a:t>
            </a:r>
            <a:br>
              <a:rPr lang="uk-UA" sz="3800" dirty="0"/>
            </a:br>
            <a:endParaRPr lang="uk-UA" sz="3800" dirty="0"/>
          </a:p>
        </p:txBody>
      </p:sp>
      <p:sp>
        <p:nvSpPr>
          <p:cNvPr id="3" name="Підзаголовок 2"/>
          <p:cNvSpPr>
            <a:spLocks noGrp="1"/>
          </p:cNvSpPr>
          <p:nvPr>
            <p:ph type="subTitle" idx="1"/>
          </p:nvPr>
        </p:nvSpPr>
        <p:spPr>
          <a:xfrm flipV="1">
            <a:off x="1763688" y="6857999"/>
            <a:ext cx="6008712" cy="45719"/>
          </a:xfrm>
        </p:spPr>
        <p:txBody>
          <a:bodyPr>
            <a:normAutofit fontScale="25000" lnSpcReduction="20000"/>
          </a:bodyPr>
          <a:lstStyle/>
          <a:p>
            <a:endParaRPr lang="uk-UA" dirty="0"/>
          </a:p>
        </p:txBody>
      </p:sp>
    </p:spTree>
    <p:extLst>
      <p:ext uri="{BB962C8B-B14F-4D97-AF65-F5344CB8AC3E}">
        <p14:creationId xmlns:p14="http://schemas.microsoft.com/office/powerpoint/2010/main" val="347427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a:solidFill>
            <a:srgbClr val="FF0000"/>
          </a:solidFill>
        </p:spPr>
        <p:txBody>
          <a:bodyPr>
            <a:normAutofit/>
          </a:bodyPr>
          <a:lstStyle/>
          <a:p>
            <a:r>
              <a:rPr lang="uk-UA" b="1" dirty="0" smtClean="0">
                <a:latin typeface="Times New Roman" pitchFamily="18" charset="0"/>
                <a:cs typeface="Times New Roman" pitchFamily="18" charset="0"/>
              </a:rPr>
              <a:t>РОЗСТРІЛЯНЕ ВІДРОДЖЕННЯ</a:t>
            </a:r>
            <a:endParaRPr lang="uk-UA" b="1"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179512" y="764704"/>
            <a:ext cx="8856984" cy="6093296"/>
          </a:xfrm>
        </p:spPr>
        <p:txBody>
          <a:bodyPr>
            <a:normAutofit fontScale="85000" lnSpcReduction="10000"/>
          </a:bodyPr>
          <a:lstStyle/>
          <a:p>
            <a:pPr algn="just"/>
            <a:r>
              <a:rPr lang="uk-UA" dirty="0" smtClean="0">
                <a:latin typeface="Times New Roman" pitchFamily="18" charset="0"/>
                <a:cs typeface="Times New Roman" pitchFamily="18" charset="0"/>
              </a:rPr>
              <a:t>Кульмінацією </a:t>
            </a:r>
            <a:r>
              <a:rPr lang="uk-UA" dirty="0">
                <a:latin typeface="Times New Roman" pitchFamily="18" charset="0"/>
                <a:cs typeface="Times New Roman" pitchFamily="18" charset="0"/>
              </a:rPr>
              <a:t>дій радянського репресивного режиму стало </a:t>
            </a:r>
            <a:r>
              <a:rPr lang="uk-UA" b="1" dirty="0">
                <a:solidFill>
                  <a:srgbClr val="FF0000"/>
                </a:solidFill>
                <a:latin typeface="Times New Roman" pitchFamily="18" charset="0"/>
                <a:cs typeface="Times New Roman" pitchFamily="18" charset="0"/>
              </a:rPr>
              <a:t>3 листопада 1937 </a:t>
            </a:r>
            <a:r>
              <a:rPr lang="uk-UA" b="1" dirty="0" smtClean="0">
                <a:solidFill>
                  <a:srgbClr val="FF0000"/>
                </a:solidFill>
                <a:latin typeface="Times New Roman" pitchFamily="18" charset="0"/>
                <a:cs typeface="Times New Roman" pitchFamily="18" charset="0"/>
              </a:rPr>
              <a:t>р., </a:t>
            </a:r>
            <a:r>
              <a:rPr lang="uk-UA" dirty="0">
                <a:latin typeface="Times New Roman" pitchFamily="18" charset="0"/>
                <a:cs typeface="Times New Roman" pitchFamily="18" charset="0"/>
              </a:rPr>
              <a:t>коли «на честь 20-ї річниці Великого Жовтня» у Соловецькому таборі особливого призначення за вироком Трійки були </a:t>
            </a:r>
            <a:r>
              <a:rPr lang="uk-UA" b="1" dirty="0">
                <a:solidFill>
                  <a:srgbClr val="FF0000"/>
                </a:solidFill>
                <a:latin typeface="Times New Roman" pitchFamily="18" charset="0"/>
                <a:cs typeface="Times New Roman" pitchFamily="18" charset="0"/>
              </a:rPr>
              <a:t>розстріляні </a:t>
            </a:r>
            <a:r>
              <a:rPr lang="uk-UA" dirty="0">
                <a:latin typeface="Times New Roman" pitchFamily="18" charset="0"/>
                <a:cs typeface="Times New Roman" pitchFamily="18" charset="0"/>
              </a:rPr>
              <a:t>понад 100 представників української інтелігенції, серед яких Лесь Курбас, Микола Куліш, Матвій </a:t>
            </a:r>
            <a:r>
              <a:rPr lang="uk-UA" dirty="0" err="1">
                <a:latin typeface="Times New Roman" pitchFamily="18" charset="0"/>
                <a:cs typeface="Times New Roman" pitchFamily="18" charset="0"/>
              </a:rPr>
              <a:t>Яворський</a:t>
            </a:r>
            <a:r>
              <a:rPr lang="uk-UA" dirty="0">
                <a:latin typeface="Times New Roman" pitchFamily="18" charset="0"/>
                <a:cs typeface="Times New Roman" pitchFamily="18" charset="0"/>
              </a:rPr>
              <a:t>, Володимир Чеховський, Валер'ян Підмогильний, Павло </a:t>
            </a:r>
            <a:r>
              <a:rPr lang="uk-UA" dirty="0" err="1">
                <a:latin typeface="Times New Roman" pitchFamily="18" charset="0"/>
                <a:cs typeface="Times New Roman" pitchFamily="18" charset="0"/>
              </a:rPr>
              <a:t>Филипович</a:t>
            </a:r>
            <a:r>
              <a:rPr lang="uk-UA" dirty="0">
                <a:latin typeface="Times New Roman" pitchFamily="18" charset="0"/>
                <a:cs typeface="Times New Roman" pitchFamily="18" charset="0"/>
              </a:rPr>
              <a:t>, Валер'ян Поліщук, Григорій Епік, Мирослав </a:t>
            </a:r>
            <a:r>
              <a:rPr lang="uk-UA" dirty="0" err="1">
                <a:latin typeface="Times New Roman" pitchFamily="18" charset="0"/>
                <a:cs typeface="Times New Roman" pitchFamily="18" charset="0"/>
              </a:rPr>
              <a:t>Ірчан</a:t>
            </a:r>
            <a:r>
              <a:rPr lang="uk-UA" dirty="0">
                <a:latin typeface="Times New Roman" pitchFamily="18" charset="0"/>
                <a:cs typeface="Times New Roman" pitchFamily="18" charset="0"/>
              </a:rPr>
              <a:t>, Марко Вороний, Михайло </a:t>
            </a:r>
            <a:r>
              <a:rPr lang="uk-UA" dirty="0" err="1">
                <a:latin typeface="Times New Roman" pitchFamily="18" charset="0"/>
                <a:cs typeface="Times New Roman" pitchFamily="18" charset="0"/>
              </a:rPr>
              <a:t>Козоріс</a:t>
            </a:r>
            <a:r>
              <a:rPr lang="uk-UA" dirty="0">
                <a:latin typeface="Times New Roman" pitchFamily="18" charset="0"/>
                <a:cs typeface="Times New Roman" pitchFamily="18" charset="0"/>
              </a:rPr>
              <a:t>, Олекса Слісаренко, Михайло Яловий та інші.</a:t>
            </a:r>
          </a:p>
          <a:p>
            <a:pPr algn="just"/>
            <a:r>
              <a:rPr lang="uk-UA" dirty="0" smtClean="0">
                <a:latin typeface="Times New Roman" pitchFamily="18" charset="0"/>
                <a:cs typeface="Times New Roman" pitchFamily="18" charset="0"/>
              </a:rPr>
              <a:t>Наступного</a:t>
            </a:r>
            <a:r>
              <a:rPr lang="uk-UA" dirty="0">
                <a:latin typeface="Times New Roman" pitchFamily="18" charset="0"/>
                <a:cs typeface="Times New Roman" pitchFamily="18" charset="0"/>
              </a:rPr>
              <a:t>, </a:t>
            </a:r>
            <a:r>
              <a:rPr lang="uk-UA" b="1" dirty="0">
                <a:solidFill>
                  <a:srgbClr val="FF0000"/>
                </a:solidFill>
                <a:latin typeface="Times New Roman" pitchFamily="18" charset="0"/>
                <a:cs typeface="Times New Roman" pitchFamily="18" charset="0"/>
              </a:rPr>
              <a:t>1938 </a:t>
            </a:r>
            <a:r>
              <a:rPr lang="uk-UA" b="1" dirty="0" smtClean="0">
                <a:solidFill>
                  <a:srgbClr val="FF0000"/>
                </a:solidFill>
                <a:latin typeface="Times New Roman" pitchFamily="18" charset="0"/>
                <a:cs typeface="Times New Roman" pitchFamily="18" charset="0"/>
              </a:rPr>
              <a:t>р.</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були </a:t>
            </a:r>
            <a:r>
              <a:rPr lang="uk-UA" dirty="0">
                <a:solidFill>
                  <a:srgbClr val="FF0000"/>
                </a:solidFill>
                <a:latin typeface="Times New Roman" pitchFamily="18" charset="0"/>
                <a:cs typeface="Times New Roman" pitchFamily="18" charset="0"/>
              </a:rPr>
              <a:t>розстріляні</a:t>
            </a:r>
            <a:r>
              <a:rPr lang="uk-UA" dirty="0">
                <a:latin typeface="Times New Roman" pitchFamily="18" charset="0"/>
                <a:cs typeface="Times New Roman" pitchFamily="18" charset="0"/>
              </a:rPr>
              <a:t> Гнат </a:t>
            </a:r>
            <a:r>
              <a:rPr lang="uk-UA" dirty="0" err="1">
                <a:latin typeface="Times New Roman" pitchFamily="18" charset="0"/>
                <a:cs typeface="Times New Roman" pitchFamily="18" charset="0"/>
              </a:rPr>
              <a:t>Хоткевич</a:t>
            </a:r>
            <a:r>
              <a:rPr lang="uk-UA" dirty="0">
                <a:latin typeface="Times New Roman" pitchFamily="18" charset="0"/>
                <a:cs typeface="Times New Roman" pitchFamily="18" charset="0"/>
              </a:rPr>
              <a:t> та Василь Верховинець.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Протягом </a:t>
            </a:r>
            <a:r>
              <a:rPr lang="uk-UA" b="1" dirty="0">
                <a:solidFill>
                  <a:srgbClr val="FF0000"/>
                </a:solidFill>
                <a:latin typeface="Times New Roman" pitchFamily="18" charset="0"/>
                <a:cs typeface="Times New Roman" pitchFamily="18" charset="0"/>
              </a:rPr>
              <a:t>кінця 1930-х </a:t>
            </a:r>
            <a:r>
              <a:rPr lang="uk-UA" dirty="0">
                <a:latin typeface="Times New Roman" pitchFamily="18" charset="0"/>
                <a:cs typeface="Times New Roman" pitchFamily="18" charset="0"/>
              </a:rPr>
              <a:t>років також було </a:t>
            </a:r>
            <a:r>
              <a:rPr lang="uk-UA" dirty="0">
                <a:solidFill>
                  <a:srgbClr val="FF0000"/>
                </a:solidFill>
                <a:latin typeface="Times New Roman" pitchFamily="18" charset="0"/>
                <a:cs typeface="Times New Roman" pitchFamily="18" charset="0"/>
              </a:rPr>
              <a:t>розстріляно</a:t>
            </a:r>
            <a:r>
              <a:rPr lang="uk-UA" dirty="0">
                <a:latin typeface="Times New Roman" pitchFamily="18" charset="0"/>
                <a:cs typeface="Times New Roman" pitchFamily="18" charset="0"/>
              </a:rPr>
              <a:t> за різними оцінками від 200 до 337 бандуристів.</a:t>
            </a:r>
          </a:p>
        </p:txBody>
      </p:sp>
    </p:spTree>
    <p:extLst>
      <p:ext uri="{BB962C8B-B14F-4D97-AF65-F5344CB8AC3E}">
        <p14:creationId xmlns:p14="http://schemas.microsoft.com/office/powerpoint/2010/main" val="8645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lstStyle/>
          <a:p>
            <a:r>
              <a:rPr lang="uk-UA" b="1" dirty="0">
                <a:latin typeface="Times New Roman" pitchFamily="18" charset="0"/>
                <a:cs typeface="Times New Roman" pitchFamily="18" charset="0"/>
              </a:rPr>
              <a:t>Українські землі в складі Польщі</a:t>
            </a:r>
          </a:p>
        </p:txBody>
      </p:sp>
      <p:sp>
        <p:nvSpPr>
          <p:cNvPr id="3" name="Місце для вмісту 2"/>
          <p:cNvSpPr>
            <a:spLocks noGrp="1"/>
          </p:cNvSpPr>
          <p:nvPr>
            <p:ph idx="1"/>
          </p:nvPr>
        </p:nvSpPr>
        <p:spPr>
          <a:xfrm>
            <a:off x="0" y="1124744"/>
            <a:ext cx="9144000" cy="5733256"/>
          </a:xfrm>
        </p:spPr>
        <p:txBody>
          <a:bodyPr>
            <a:normAutofit/>
          </a:bodyPr>
          <a:lstStyle/>
          <a:p>
            <a:pPr marL="0" indent="0" algn="just">
              <a:buNone/>
            </a:pPr>
            <a:r>
              <a:rPr lang="uk-UA" dirty="0">
                <a:latin typeface="Times New Roman" pitchFamily="18" charset="0"/>
                <a:cs typeface="Times New Roman" pitchFamily="18" charset="0"/>
              </a:rPr>
              <a:t>1919 р. Польщею було окуповано 125,7 тис. км</a:t>
            </a:r>
            <a:r>
              <a:rPr lang="uk-UA" baseline="30000" dirty="0">
                <a:latin typeface="Times New Roman" pitchFamily="18" charset="0"/>
                <a:cs typeface="Times New Roman" pitchFamily="18" charset="0"/>
              </a:rPr>
              <a:t>2</a:t>
            </a:r>
            <a:r>
              <a:rPr lang="uk-UA" dirty="0">
                <a:latin typeface="Times New Roman" pitchFamily="18" charset="0"/>
                <a:cs typeface="Times New Roman" pitchFamily="18" charset="0"/>
              </a:rPr>
              <a:t> земель Східної Галичини та Західної Волині, що становило третину всієї території тодішньої Польщі. На цій території у 1931 р. проживало 8,9 млн. осіб, із них 5,6 млн. українців, 2,2 млн. поляків Ці землі стали для Польщі новими джерелами сировини, дешевої робочої сили та ринками збуту. Водночас вони спричинили появу й загострення зовнішніх і внутрішніх проблем, що суттєво дестабілізувало ситуацію у Польській </a:t>
            </a:r>
            <a:r>
              <a:rPr lang="uk-UA" dirty="0" smtClean="0">
                <a:latin typeface="Times New Roman" pitchFamily="18" charset="0"/>
                <a:cs typeface="Times New Roman" pitchFamily="18" charset="0"/>
              </a:rPr>
              <a:t>державі. </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703363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88840"/>
          </a:xfrm>
        </p:spPr>
        <p:txBody>
          <a:bodyPr>
            <a:normAutofit fontScale="90000"/>
          </a:bodyPr>
          <a:lstStyle/>
          <a:p>
            <a:r>
              <a:rPr lang="ru-RU" sz="3600" b="1" dirty="0" smtClean="0">
                <a:latin typeface="Times New Roman" pitchFamily="18" charset="0"/>
                <a:cs typeface="Times New Roman" pitchFamily="18" charset="0"/>
              </a:rPr>
              <a:t>Андрей </a:t>
            </a:r>
            <a:r>
              <a:rPr lang="ru-RU" sz="3600" b="1" dirty="0" err="1" smtClean="0">
                <a:latin typeface="Times New Roman" pitchFamily="18" charset="0"/>
                <a:cs typeface="Times New Roman" pitchFamily="18" charset="0"/>
              </a:rPr>
              <a:t>Шептицький</a:t>
            </a: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r>
              <a:rPr lang="ru-RU" sz="3100" dirty="0">
                <a:latin typeface="Times New Roman" pitchFamily="18" charset="0"/>
                <a:cs typeface="Times New Roman" pitchFamily="18" charset="0"/>
              </a:rPr>
              <a:t>(29 </a:t>
            </a:r>
            <a:r>
              <a:rPr lang="ru-RU" sz="3100" dirty="0" err="1">
                <a:latin typeface="Times New Roman" pitchFamily="18" charset="0"/>
                <a:cs typeface="Times New Roman" pitchFamily="18" charset="0"/>
              </a:rPr>
              <a:t>липня</a:t>
            </a:r>
            <a:r>
              <a:rPr lang="ru-RU" sz="3100" dirty="0">
                <a:latin typeface="Times New Roman" pitchFamily="18" charset="0"/>
                <a:cs typeface="Times New Roman" pitchFamily="18" charset="0"/>
              </a:rPr>
              <a:t> 1865, </a:t>
            </a:r>
            <a:r>
              <a:rPr lang="ru-RU" sz="3100" dirty="0" err="1">
                <a:latin typeface="Times New Roman" pitchFamily="18" charset="0"/>
                <a:cs typeface="Times New Roman" pitchFamily="18" charset="0"/>
              </a:rPr>
              <a:t>Прилбичі</a:t>
            </a:r>
            <a:r>
              <a:rPr lang="ru-RU" sz="3100" dirty="0">
                <a:latin typeface="Times New Roman" pitchFamily="18" charset="0"/>
                <a:cs typeface="Times New Roman" pitchFamily="18" charset="0"/>
              </a:rPr>
              <a:t> — † 1 листопада 1944, </a:t>
            </a:r>
            <a:r>
              <a:rPr lang="ru-RU" sz="3100" dirty="0" err="1">
                <a:latin typeface="Times New Roman" pitchFamily="18" charset="0"/>
                <a:cs typeface="Times New Roman" pitchFamily="18" charset="0"/>
              </a:rPr>
              <a:t>Львів</a:t>
            </a:r>
            <a:r>
              <a:rPr lang="ru-RU" sz="3100" dirty="0">
                <a:latin typeface="Times New Roman" pitchFamily="18" charset="0"/>
                <a:cs typeface="Times New Roman" pitchFamily="18" charset="0"/>
              </a:rPr>
              <a:t>)</a:t>
            </a:r>
            <a:br>
              <a:rPr lang="ru-RU" sz="3100" dirty="0">
                <a:latin typeface="Times New Roman" pitchFamily="18" charset="0"/>
                <a:cs typeface="Times New Roman" pitchFamily="18" charset="0"/>
              </a:rPr>
            </a:br>
            <a:r>
              <a:rPr lang="ru-RU" sz="3100" dirty="0" smtClean="0">
                <a:latin typeface="Times New Roman" pitchFamily="18" charset="0"/>
                <a:cs typeface="Times New Roman" pitchFamily="18" charset="0"/>
              </a:rPr>
              <a:t>митрополит </a:t>
            </a:r>
            <a:r>
              <a:rPr lang="ru-RU" sz="3100" dirty="0" err="1">
                <a:latin typeface="Times New Roman" pitchFamily="18" charset="0"/>
                <a:cs typeface="Times New Roman" pitchFamily="18" charset="0"/>
              </a:rPr>
              <a:t>Галицький</a:t>
            </a:r>
            <a:r>
              <a:rPr lang="ru-RU" sz="3100" dirty="0">
                <a:latin typeface="Times New Roman" pitchFamily="18" charset="0"/>
                <a:cs typeface="Times New Roman" pitchFamily="18" charset="0"/>
              </a:rPr>
              <a:t> та </a:t>
            </a:r>
            <a:r>
              <a:rPr lang="ru-RU" sz="3100" dirty="0" err="1">
                <a:latin typeface="Times New Roman" pitchFamily="18" charset="0"/>
                <a:cs typeface="Times New Roman" pitchFamily="18" charset="0"/>
              </a:rPr>
              <a:t>Архієпископ</a:t>
            </a:r>
            <a:r>
              <a:rPr lang="ru-RU" sz="3100" dirty="0">
                <a:latin typeface="Times New Roman" pitchFamily="18" charset="0"/>
                <a:cs typeface="Times New Roman" pitchFamily="18" charset="0"/>
              </a:rPr>
              <a:t> </a:t>
            </a:r>
            <a:r>
              <a:rPr lang="ru-RU" sz="3100" dirty="0" err="1">
                <a:latin typeface="Times New Roman" pitchFamily="18" charset="0"/>
                <a:cs typeface="Times New Roman" pitchFamily="18" charset="0"/>
              </a:rPr>
              <a:t>Львівський</a:t>
            </a:r>
            <a:r>
              <a:rPr lang="ru-RU" sz="3100" dirty="0">
                <a:latin typeface="Times New Roman" pitchFamily="18" charset="0"/>
                <a:cs typeface="Times New Roman" pitchFamily="18" charset="0"/>
              </a:rPr>
              <a:t> — предстоятель </a:t>
            </a:r>
            <a:r>
              <a:rPr lang="ru-RU" sz="3100" dirty="0" err="1">
                <a:latin typeface="Times New Roman" pitchFamily="18" charset="0"/>
                <a:cs typeface="Times New Roman" pitchFamily="18" charset="0"/>
              </a:rPr>
              <a:t>Української</a:t>
            </a:r>
            <a:r>
              <a:rPr lang="ru-RU" sz="3100" dirty="0">
                <a:latin typeface="Times New Roman" pitchFamily="18" charset="0"/>
                <a:cs typeface="Times New Roman" pitchFamily="18" charset="0"/>
              </a:rPr>
              <a:t> </a:t>
            </a:r>
            <a:r>
              <a:rPr lang="ru-RU" sz="3100" dirty="0" smtClean="0">
                <a:latin typeface="Times New Roman" pitchFamily="18" charset="0"/>
                <a:cs typeface="Times New Roman" pitchFamily="18" charset="0"/>
              </a:rPr>
              <a:t>греко-</a:t>
            </a:r>
            <a:r>
              <a:rPr lang="ru-RU" sz="3100" dirty="0" err="1" smtClean="0">
                <a:latin typeface="Times New Roman" pitchFamily="18" charset="0"/>
                <a:cs typeface="Times New Roman" pitchFamily="18" charset="0"/>
              </a:rPr>
              <a:t>католицької</a:t>
            </a:r>
            <a:r>
              <a:rPr lang="ru-RU" sz="3100" dirty="0" smtClean="0">
                <a:latin typeface="Times New Roman" pitchFamily="18" charset="0"/>
                <a:cs typeface="Times New Roman" pitchFamily="18" charset="0"/>
              </a:rPr>
              <a:t> церкви</a:t>
            </a:r>
            <a:endParaRPr lang="uk-UA"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1259632" y="1908156"/>
            <a:ext cx="6264696" cy="4949843"/>
          </a:xfrm>
        </p:spPr>
        <p:txBody>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3"/>
            <a:ext cx="6264696"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845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fontScale="90000"/>
          </a:bodyPr>
          <a:lstStyle/>
          <a:p>
            <a:r>
              <a:rPr lang="uk-UA" b="1" dirty="0" smtClean="0">
                <a:latin typeface="Times New Roman" pitchFamily="18" charset="0"/>
                <a:cs typeface="Times New Roman" pitchFamily="18" charset="0"/>
              </a:rPr>
              <a:t>Інкорпорація Західної України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до Польщі</a:t>
            </a:r>
            <a:endParaRPr lang="uk-UA" b="1"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107504" y="1600200"/>
            <a:ext cx="8856984" cy="5141168"/>
          </a:xfrm>
        </p:spPr>
        <p:txBody>
          <a:bodyPr>
            <a:normAutofit/>
          </a:bodyPr>
          <a:lstStyle/>
          <a:p>
            <a:r>
              <a:rPr lang="ru-RU" dirty="0" err="1">
                <a:latin typeface="Times New Roman" pitchFamily="18" charset="0"/>
                <a:cs typeface="Times New Roman" pitchFamily="18" charset="0"/>
              </a:rPr>
              <a:t>Термін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Східна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Малопольща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історичною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назвою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Західної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Галичини</a:t>
            </a:r>
            <a:r>
              <a:rPr lang="ru-RU" dirty="0">
                <a:latin typeface="Times New Roman" pitchFamily="18" charset="0"/>
                <a:cs typeface="Times New Roman" pitchFamily="18" charset="0"/>
              </a:rPr>
              <a:t> з центром у </a:t>
            </a:r>
            <a:r>
              <a:rPr lang="ru-RU" dirty="0" err="1">
                <a:latin typeface="Times New Roman" pitchFamily="18" charset="0"/>
                <a:cs typeface="Times New Roman" pitchFamily="18" charset="0"/>
              </a:rPr>
              <a:t>Кракові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поширився</a:t>
            </a:r>
            <a:r>
              <a:rPr lang="ru-RU" dirty="0">
                <a:latin typeface="Times New Roman" pitchFamily="18" charset="0"/>
                <a:cs typeface="Times New Roman" pitchFamily="18" charset="0"/>
              </a:rPr>
              <a:t> на всю </a:t>
            </a:r>
            <a:r>
              <a:rPr lang="ru-RU" dirty="0" err="1">
                <a:latin typeface="Times New Roman" pitchFamily="18" charset="0"/>
                <a:cs typeface="Times New Roman" pitchFamily="18" charset="0"/>
              </a:rPr>
              <a:t>Галичину</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території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Східної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Галичини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утворено</a:t>
            </a:r>
            <a:r>
              <a:rPr lang="ru-RU" dirty="0">
                <a:latin typeface="Times New Roman" pitchFamily="18" charset="0"/>
                <a:cs typeface="Times New Roman" pitchFamily="18" charset="0"/>
              </a:rPr>
              <a:t> три </a:t>
            </a:r>
            <a:r>
              <a:rPr lang="ru-RU" dirty="0" err="1">
                <a:latin typeface="Times New Roman" pitchFamily="18" charset="0"/>
                <a:cs typeface="Times New Roman" pitchFamily="18" charset="0"/>
              </a:rPr>
              <a:t>воєводства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Львівське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Станіславське</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Тарнопільське</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uk-UA" dirty="0">
                <a:latin typeface="Times New Roman" pitchFamily="18" charset="0"/>
                <a:cs typeface="Times New Roman" pitchFamily="18" charset="0"/>
              </a:rPr>
              <a:t>Волинське і Поліське воєводства отримали назву «Східні креси» (</a:t>
            </a:r>
            <a:r>
              <a:rPr lang="uk-UA" dirty="0" err="1">
                <a:latin typeface="Times New Roman" pitchFamily="18" charset="0"/>
                <a:cs typeface="Times New Roman" pitchFamily="18" charset="0"/>
              </a:rPr>
              <a:t>креси</a:t>
            </a:r>
            <a:r>
              <a:rPr lang="uk-UA" dirty="0">
                <a:latin typeface="Times New Roman" pitchFamily="18" charset="0"/>
                <a:cs typeface="Times New Roman" pitchFamily="18" charset="0"/>
              </a:rPr>
              <a:t> – з польської мови – окраїни</a:t>
            </a:r>
            <a:r>
              <a:rPr lang="uk-UA" dirty="0" smtClean="0">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39438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08720"/>
          </a:xfrm>
        </p:spPr>
        <p:txBody>
          <a:bodyPr>
            <a:noAutofit/>
          </a:bodyPr>
          <a:lstStyle/>
          <a:p>
            <a:pPr algn="just"/>
            <a:r>
              <a:rPr lang="uk-UA" sz="2400" dirty="0">
                <a:latin typeface="Times New Roman" pitchFamily="18" charset="0"/>
                <a:cs typeface="Times New Roman" pitchFamily="18" charset="0"/>
              </a:rPr>
              <a:t>31 липня 1924 р. - закон, який проголосив, що державною на території Польщі є польська мова</a:t>
            </a:r>
          </a:p>
        </p:txBody>
      </p:sp>
      <p:sp>
        <p:nvSpPr>
          <p:cNvPr id="3" name="Місце для вмісту 2"/>
          <p:cNvSpPr>
            <a:spLocks noGrp="1"/>
          </p:cNvSpPr>
          <p:nvPr>
            <p:ph idx="1"/>
          </p:nvPr>
        </p:nvSpPr>
        <p:spPr>
          <a:xfrm>
            <a:off x="0" y="836712"/>
            <a:ext cx="9144000" cy="6021288"/>
          </a:xfrm>
        </p:spPr>
        <p:txBody>
          <a:bodyPr>
            <a:normAutofit fontScale="85000" lnSpcReduction="20000"/>
          </a:bodyPr>
          <a:lstStyle/>
          <a:p>
            <a:r>
              <a:rPr lang="uk-UA" dirty="0" smtClean="0">
                <a:latin typeface="Times New Roman" pitchFamily="18" charset="0"/>
                <a:cs typeface="Times New Roman" pitchFamily="18" charset="0"/>
              </a:rPr>
              <a:t>15 </a:t>
            </a:r>
            <a:r>
              <a:rPr lang="uk-UA" dirty="0">
                <a:latin typeface="Times New Roman" pitchFamily="18" charset="0"/>
                <a:cs typeface="Times New Roman" pitchFamily="18" charset="0"/>
              </a:rPr>
              <a:t>березня 1929 р. відбулася фронтальна ліквідація українських шкіл, їх міняли на польські</a:t>
            </a:r>
            <a:r>
              <a:rPr lang="uk-UA" dirty="0" smtClean="0">
                <a:latin typeface="Times New Roman" pitchFamily="18" charset="0"/>
                <a:cs typeface="Times New Roman" pitchFamily="18" charset="0"/>
              </a:rPr>
              <a:t>.</a:t>
            </a:r>
          </a:p>
          <a:p>
            <a:r>
              <a:rPr lang="uk-UA" dirty="0">
                <a:latin typeface="Times New Roman" pitchFamily="18" charset="0"/>
                <a:cs typeface="Times New Roman" pitchFamily="18" charset="0"/>
              </a:rPr>
              <a:t>17 грудня 1920 р. польський сейм прийняв </a:t>
            </a:r>
            <a:r>
              <a:rPr lang="uk-UA" dirty="0" smtClean="0">
                <a:latin typeface="Times New Roman" pitchFamily="18" charset="0"/>
                <a:cs typeface="Times New Roman" pitchFamily="18" charset="0"/>
              </a:rPr>
              <a:t>закон </a:t>
            </a:r>
            <a:r>
              <a:rPr lang="uk-UA" dirty="0">
                <a:latin typeface="Times New Roman" pitchFamily="18" charset="0"/>
                <a:cs typeface="Times New Roman" pitchFamily="18" charset="0"/>
              </a:rPr>
              <a:t>про військову колонізацію «східних кресів», згідно з яким тут безплатно отримували землю польські військовики. </a:t>
            </a:r>
            <a:endParaRPr lang="uk-UA" dirty="0" smtClean="0">
              <a:latin typeface="Times New Roman" pitchFamily="18" charset="0"/>
              <a:cs typeface="Times New Roman" pitchFamily="18" charset="0"/>
            </a:endParaRPr>
          </a:p>
          <a:p>
            <a:r>
              <a:rPr lang="uk-UA" dirty="0">
                <a:latin typeface="Times New Roman" pitchFamily="18" charset="0"/>
                <a:cs typeface="Times New Roman" pitchFamily="18" charset="0"/>
              </a:rPr>
              <a:t>17 грудня 1920 р. польський сейм прийняв «історичний» закон про військову колонізацію «східних кресів», згідно з яким тут безплатно отримували землю польські військовики</a:t>
            </a:r>
            <a:r>
              <a:rPr lang="uk-UA" dirty="0" smtClean="0">
                <a:latin typeface="Times New Roman" pitchFamily="18" charset="0"/>
                <a:cs typeface="Times New Roman" pitchFamily="18" charset="0"/>
              </a:rPr>
              <a:t>.</a:t>
            </a:r>
          </a:p>
          <a:p>
            <a:r>
              <a:rPr lang="uk-UA" b="1" dirty="0" smtClean="0">
                <a:latin typeface="Times New Roman" pitchFamily="18" charset="0"/>
                <a:cs typeface="Times New Roman" pitchFamily="18" charset="0"/>
              </a:rPr>
              <a:t>пацифікація (умиротворення</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 державна політика масових репресій щодо українського населення Галичини, проведена урядом Польщі на чолі з головою уряду Ю. </a:t>
            </a:r>
            <a:r>
              <a:rPr lang="uk-UA" dirty="0" err="1">
                <a:latin typeface="Times New Roman" pitchFamily="18" charset="0"/>
                <a:cs typeface="Times New Roman" pitchFamily="18" charset="0"/>
              </a:rPr>
              <a:t>Пілсудським</a:t>
            </a:r>
            <a:r>
              <a:rPr lang="uk-UA" dirty="0">
                <a:latin typeface="Times New Roman" pitchFamily="18" charset="0"/>
                <a:cs typeface="Times New Roman" pitchFamily="18" charset="0"/>
              </a:rPr>
              <a:t> та міністром внутрішніх справ Ф. </a:t>
            </a:r>
            <a:r>
              <a:rPr lang="uk-UA" dirty="0" err="1">
                <a:latin typeface="Times New Roman" pitchFamily="18" charset="0"/>
                <a:cs typeface="Times New Roman" pitchFamily="18" charset="0"/>
              </a:rPr>
              <a:t>Славой-Складовським</a:t>
            </a:r>
            <a:r>
              <a:rPr lang="uk-UA" dirty="0">
                <a:latin typeface="Times New Roman" pitchFamily="18" charset="0"/>
                <a:cs typeface="Times New Roman" pitchFamily="18" charset="0"/>
              </a:rPr>
              <a:t> восени 1930 року. </a:t>
            </a:r>
            <a:endParaRPr lang="uk-UA" dirty="0" smtClean="0">
              <a:latin typeface="Times New Roman" pitchFamily="18" charset="0"/>
              <a:cs typeface="Times New Roman" pitchFamily="18" charset="0"/>
            </a:endParaRPr>
          </a:p>
          <a:p>
            <a:r>
              <a:rPr lang="uk-UA" dirty="0">
                <a:latin typeface="Times New Roman" pitchFamily="18" charset="0"/>
                <a:cs typeface="Times New Roman" pitchFamily="18" charset="0"/>
              </a:rPr>
              <a:t>1925-1938 рр. із Західної України емігрували у США, Канаду, Францію та інші західні країни понад 344 тис. осіб. </a:t>
            </a:r>
          </a:p>
        </p:txBody>
      </p:sp>
    </p:spTree>
    <p:extLst>
      <p:ext uri="{BB962C8B-B14F-4D97-AF65-F5344CB8AC3E}">
        <p14:creationId xmlns:p14="http://schemas.microsoft.com/office/powerpoint/2010/main" val="356949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24744"/>
          </a:xfrm>
        </p:spPr>
        <p:txBody>
          <a:bodyPr>
            <a:normAutofit/>
          </a:bodyPr>
          <a:lstStyle/>
          <a:p>
            <a:r>
              <a:rPr lang="uk-UA" sz="3200" b="1" dirty="0" smtClean="0"/>
              <a:t>Суспільно-політичний </a:t>
            </a:r>
            <a:r>
              <a:rPr lang="uk-UA" sz="3200" b="1" dirty="0"/>
              <a:t>і національний </a:t>
            </a:r>
            <a:r>
              <a:rPr lang="uk-UA" sz="3200" b="1" dirty="0" smtClean="0"/>
              <a:t>рух на західноукраїнських землях</a:t>
            </a:r>
            <a:endParaRPr lang="uk-UA" sz="3200" b="1" dirty="0"/>
          </a:p>
        </p:txBody>
      </p:sp>
      <p:sp>
        <p:nvSpPr>
          <p:cNvPr id="3" name="Місце для вмісту 2"/>
          <p:cNvSpPr>
            <a:spLocks noGrp="1"/>
          </p:cNvSpPr>
          <p:nvPr>
            <p:ph idx="1"/>
          </p:nvPr>
        </p:nvSpPr>
        <p:spPr>
          <a:xfrm>
            <a:off x="0" y="1124744"/>
            <a:ext cx="9144000" cy="5733256"/>
          </a:xfrm>
        </p:spPr>
        <p:txBody>
          <a:bodyPr>
            <a:normAutofit fontScale="70000" lnSpcReduction="20000"/>
          </a:bodyPr>
          <a:lstStyle/>
          <a:p>
            <a:r>
              <a:rPr lang="uk-UA" sz="3400" b="1" dirty="0" smtClean="0"/>
              <a:t>провідною </a:t>
            </a:r>
            <a:r>
              <a:rPr lang="uk-UA" sz="3400" b="1" dirty="0"/>
              <a:t>політичною силою українців в Польщі з 1925 по 1938 рр. була партія центристського спрямування – Українське національно-демократичне об’єднання (УНДО</a:t>
            </a:r>
            <a:r>
              <a:rPr lang="uk-UA" sz="3400" b="1" dirty="0" smtClean="0"/>
              <a:t>) -  створена 11 </a:t>
            </a:r>
            <a:r>
              <a:rPr lang="uk-UA" sz="3400" b="1" dirty="0"/>
              <a:t>липня 1925 р</a:t>
            </a:r>
            <a:r>
              <a:rPr lang="uk-UA" sz="3400" dirty="0"/>
              <a:t>. </a:t>
            </a:r>
            <a:r>
              <a:rPr lang="uk-UA" sz="3400" dirty="0" smtClean="0"/>
              <a:t>. </a:t>
            </a:r>
          </a:p>
          <a:p>
            <a:pPr algn="just"/>
            <a:r>
              <a:rPr lang="uk-UA" sz="3400" dirty="0"/>
              <a:t>1926 р. створена ще одна легальна організація </a:t>
            </a:r>
            <a:r>
              <a:rPr lang="uk-UA" sz="3400" b="1" dirty="0"/>
              <a:t>Українська соціалістично-радикальна партія </a:t>
            </a:r>
            <a:r>
              <a:rPr lang="uk-UA" sz="3400" dirty="0"/>
              <a:t>(УСРП). </a:t>
            </a:r>
            <a:endParaRPr lang="uk-UA" sz="3400" dirty="0" smtClean="0"/>
          </a:p>
          <a:p>
            <a:pPr algn="just"/>
            <a:r>
              <a:rPr lang="uk-UA" sz="3400" dirty="0" err="1" smtClean="0"/>
              <a:t>монархісти-гетьманники</a:t>
            </a:r>
            <a:r>
              <a:rPr lang="uk-UA" sz="3400" dirty="0" smtClean="0"/>
              <a:t> – </a:t>
            </a:r>
            <a:r>
              <a:rPr lang="uk-UA" sz="3400" b="1" dirty="0"/>
              <a:t>Український союз хліборобів-державників </a:t>
            </a:r>
            <a:r>
              <a:rPr lang="uk-UA" sz="3400" dirty="0"/>
              <a:t>(УСХД</a:t>
            </a:r>
            <a:r>
              <a:rPr lang="uk-UA" sz="3400" dirty="0" smtClean="0"/>
              <a:t>)- утворений </a:t>
            </a:r>
            <a:r>
              <a:rPr lang="uk-UA" sz="3400" dirty="0"/>
              <a:t>у березні 1920 р. </a:t>
            </a:r>
            <a:endParaRPr lang="uk-UA" sz="3400" dirty="0" smtClean="0"/>
          </a:p>
          <a:p>
            <a:pPr algn="just"/>
            <a:r>
              <a:rPr lang="uk-UA" sz="3400" b="1" dirty="0"/>
              <a:t>Українська соціал-демократична партія </a:t>
            </a:r>
            <a:r>
              <a:rPr lang="uk-UA" sz="3400" dirty="0"/>
              <a:t>(УСДП). На початку 1920-х </a:t>
            </a:r>
            <a:r>
              <a:rPr lang="uk-UA" sz="3400" dirty="0" smtClean="0"/>
              <a:t>років стає </a:t>
            </a:r>
            <a:r>
              <a:rPr lang="uk-UA" sz="3400" dirty="0"/>
              <a:t>на платформу Комуністичного інтернаціоналу, а тому в 1923-1928 рр. заборонена польською владою. Значна частина членів УСДП увійшла до Компартії Західної України (КПЗУ). У 1928 р. УСДП відновлена легально. </a:t>
            </a:r>
            <a:endParaRPr lang="uk-UA" sz="3400" dirty="0" smtClean="0"/>
          </a:p>
          <a:p>
            <a:pPr algn="just"/>
            <a:r>
              <a:rPr lang="uk-UA" sz="3400" dirty="0"/>
              <a:t>нечисленні політичні партії: Українська партія незалежних соціалістів, Українська селянська партія, Українська аграрна партія, Українська народна католицька партія, Український католицький союз, Волинське українське об’єднання тощо</a:t>
            </a:r>
            <a:endParaRPr lang="uk-UA" sz="3400" dirty="0" smtClean="0"/>
          </a:p>
          <a:p>
            <a:endParaRPr lang="uk-UA" dirty="0"/>
          </a:p>
        </p:txBody>
      </p:sp>
    </p:spTree>
    <p:extLst>
      <p:ext uri="{BB962C8B-B14F-4D97-AF65-F5344CB8AC3E}">
        <p14:creationId xmlns:p14="http://schemas.microsoft.com/office/powerpoint/2010/main" val="3689051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88440"/>
          </a:xfrm>
        </p:spPr>
        <p:txBody>
          <a:bodyPr/>
          <a:lstStyle/>
          <a:p>
            <a:r>
              <a:rPr lang="uk-UA" b="1" dirty="0" smtClean="0">
                <a:latin typeface="Times New Roman" pitchFamily="18" charset="0"/>
                <a:cs typeface="Times New Roman" pitchFamily="18" charset="0"/>
              </a:rPr>
              <a:t>УВО </a:t>
            </a:r>
            <a:r>
              <a:rPr lang="uk-UA" dirty="0" smtClean="0">
                <a:latin typeface="Times New Roman" pitchFamily="18" charset="0"/>
                <a:cs typeface="Times New Roman" pitchFamily="18" charset="0"/>
              </a:rPr>
              <a:t> 			</a:t>
            </a:r>
            <a:r>
              <a:rPr lang="uk-UA" sz="4800" b="1" dirty="0" smtClean="0">
                <a:latin typeface="Times New Roman" pitchFamily="18" charset="0"/>
                <a:cs typeface="Times New Roman" pitchFamily="18" charset="0"/>
              </a:rPr>
              <a:t>ОУН</a:t>
            </a:r>
            <a:endParaRPr lang="uk-UA" sz="4800" b="1"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251520" y="1196752"/>
            <a:ext cx="8640960" cy="5400600"/>
          </a:xfrm>
        </p:spPr>
        <p:txBody>
          <a:bodyPr>
            <a:normAutofit fontScale="92500" lnSpcReduction="10000"/>
          </a:bodyPr>
          <a:lstStyle/>
          <a:p>
            <a:pPr algn="just"/>
            <a:r>
              <a:rPr lang="uk-UA" dirty="0">
                <a:latin typeface="Times New Roman" pitchFamily="18" charset="0"/>
                <a:cs typeface="Times New Roman" pitchFamily="18" charset="0"/>
              </a:rPr>
              <a:t>30 липня 1920 року у Празі відбувся з'їзд українців-військовиків, на якому під керівництвом командира січових стрільців, полковника Євгена </a:t>
            </a:r>
            <a:r>
              <a:rPr lang="uk-UA" dirty="0" err="1">
                <a:latin typeface="Times New Roman" pitchFamily="18" charset="0"/>
                <a:cs typeface="Times New Roman" pitchFamily="18" charset="0"/>
              </a:rPr>
              <a:t>Коновальця</a:t>
            </a:r>
            <a:r>
              <a:rPr lang="uk-UA" dirty="0">
                <a:latin typeface="Times New Roman" pitchFamily="18" charset="0"/>
                <a:cs typeface="Times New Roman" pitchFamily="18" charset="0"/>
              </a:rPr>
              <a:t>, було створено Українську Військову Організацію</a:t>
            </a:r>
            <a:r>
              <a:rPr lang="uk-UA"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3 </a:t>
            </a:r>
            <a:r>
              <a:rPr lang="ru-RU" dirty="0">
                <a:latin typeface="Times New Roman" pitchFamily="18" charset="0"/>
                <a:cs typeface="Times New Roman" pitchFamily="18" charset="0"/>
              </a:rPr>
              <a:t>лютого 1929 </a:t>
            </a:r>
            <a:r>
              <a:rPr lang="ru-RU" dirty="0" smtClean="0">
                <a:latin typeface="Times New Roman" pitchFamily="18" charset="0"/>
                <a:cs typeface="Times New Roman" pitchFamily="18" charset="0"/>
              </a:rPr>
              <a:t>року заснована </a:t>
            </a:r>
            <a:r>
              <a:rPr lang="uk-UA" dirty="0" smtClean="0">
                <a:latin typeface="Times New Roman" pitchFamily="18" charset="0"/>
                <a:cs typeface="Times New Roman" pitchFamily="18" charset="0"/>
              </a:rPr>
              <a:t>Організація Українських Націоналістів</a:t>
            </a:r>
          </a:p>
          <a:p>
            <a:pPr algn="just"/>
            <a:r>
              <a:rPr lang="uk-UA" dirty="0" smtClean="0">
                <a:latin typeface="Times New Roman" pitchFamily="18" charset="0"/>
                <a:cs typeface="Times New Roman" pitchFamily="18" charset="0"/>
              </a:rPr>
              <a:t>ідеологія </a:t>
            </a:r>
            <a:r>
              <a:rPr lang="uk-UA" dirty="0">
                <a:latin typeface="Times New Roman" pitchFamily="18" charset="0"/>
                <a:cs typeface="Times New Roman" pitchFamily="18" charset="0"/>
              </a:rPr>
              <a:t>ОУН </a:t>
            </a:r>
            <a:r>
              <a:rPr lang="uk-UA" dirty="0" smtClean="0">
                <a:latin typeface="Times New Roman" pitchFamily="18" charset="0"/>
                <a:cs typeface="Times New Roman" pitchFamily="18" charset="0"/>
              </a:rPr>
              <a:t>- ідеї </a:t>
            </a:r>
            <a:r>
              <a:rPr lang="uk-UA" dirty="0">
                <a:latin typeface="Times New Roman" pitchFamily="18" charset="0"/>
                <a:cs typeface="Times New Roman" pitchFamily="18" charset="0"/>
              </a:rPr>
              <a:t>інтегрованого націоналізму </a:t>
            </a:r>
            <a:r>
              <a:rPr lang="uk-UA" dirty="0" smtClean="0">
                <a:latin typeface="Times New Roman" pitchFamily="18" charset="0"/>
                <a:cs typeface="Times New Roman" pitchFamily="18" charset="0"/>
              </a:rPr>
              <a:t>Дмитра </a:t>
            </a:r>
            <a:r>
              <a:rPr lang="uk-UA" dirty="0" err="1" smtClean="0">
                <a:latin typeface="Times New Roman" pitchFamily="18" charset="0"/>
                <a:cs typeface="Times New Roman" pitchFamily="18" charset="0"/>
              </a:rPr>
              <a:t>Донцова</a:t>
            </a:r>
            <a:endParaRPr lang="uk-UA"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17 </a:t>
            </a:r>
            <a:r>
              <a:rPr lang="ru-RU" dirty="0" err="1">
                <a:latin typeface="Times New Roman" pitchFamily="18" charset="0"/>
                <a:cs typeface="Times New Roman" pitchFamily="18" charset="0"/>
              </a:rPr>
              <a:t>червня</a:t>
            </a:r>
            <a:r>
              <a:rPr lang="ru-RU" dirty="0">
                <a:latin typeface="Times New Roman" pitchFamily="18" charset="0"/>
                <a:cs typeface="Times New Roman" pitchFamily="18" charset="0"/>
              </a:rPr>
              <a:t> 1934 р., президент </a:t>
            </a:r>
            <a:r>
              <a:rPr lang="ru-RU" dirty="0" err="1">
                <a:latin typeface="Times New Roman" pitchFamily="18" charset="0"/>
                <a:cs typeface="Times New Roman" pitchFamily="18" charset="0"/>
              </a:rPr>
              <a:t>Польщі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Ігнацій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Мосцицький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видав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розпорядження</a:t>
            </a:r>
            <a:r>
              <a:rPr lang="ru-RU" dirty="0">
                <a:latin typeface="Times New Roman" pitchFamily="18" charset="0"/>
                <a:cs typeface="Times New Roman" pitchFamily="18" charset="0"/>
              </a:rPr>
              <a:t> про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табору в </a:t>
            </a:r>
            <a:r>
              <a:rPr lang="ru-RU" dirty="0" err="1">
                <a:latin typeface="Times New Roman" pitchFamily="18" charset="0"/>
                <a:cs typeface="Times New Roman" pitchFamily="18" charset="0"/>
              </a:rPr>
              <a:t>Березі-Картузькій</a:t>
            </a:r>
            <a:r>
              <a:rPr lang="ru-RU" dirty="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5" name="Подвійна стрілка вліво/вправо 4"/>
          <p:cNvSpPr/>
          <p:nvPr/>
        </p:nvSpPr>
        <p:spPr>
          <a:xfrm flipV="1">
            <a:off x="3491880" y="260648"/>
            <a:ext cx="2016224" cy="6937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979223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Autofit/>
          </a:bodyPr>
          <a:lstStyle/>
          <a:p>
            <a:r>
              <a:rPr lang="uk-UA" sz="3600" dirty="0" smtClean="0"/>
              <a:t/>
            </a:r>
            <a:br>
              <a:rPr lang="uk-UA" sz="3600" dirty="0" smtClean="0"/>
            </a:br>
            <a:r>
              <a:rPr lang="uk-UA" sz="3600" b="1" dirty="0" smtClean="0">
                <a:latin typeface="Times New Roman" pitchFamily="18" charset="0"/>
                <a:cs typeface="Times New Roman" pitchFamily="18" charset="0"/>
              </a:rPr>
              <a:t>Шлях </a:t>
            </a:r>
            <a:r>
              <a:rPr lang="uk-UA" sz="3600" b="1" dirty="0">
                <a:latin typeface="Times New Roman" pitchFamily="18" charset="0"/>
                <a:cs typeface="Times New Roman" pitchFamily="18" charset="0"/>
              </a:rPr>
              <a:t>закарпатських українців до </a:t>
            </a:r>
            <a:r>
              <a:rPr lang="uk-UA" sz="3600" b="1" dirty="0" smtClean="0">
                <a:latin typeface="Times New Roman" pitchFamily="18" charset="0"/>
                <a:cs typeface="Times New Roman" pitchFamily="18" charset="0"/>
              </a:rPr>
              <a:t>автономії. Проголошення </a:t>
            </a:r>
            <a:r>
              <a:rPr lang="uk-UA" sz="3600" b="1" dirty="0">
                <a:latin typeface="Times New Roman" pitchFamily="18" charset="0"/>
                <a:cs typeface="Times New Roman" pitchFamily="18" charset="0"/>
              </a:rPr>
              <a:t>незалежності Карпатської </a:t>
            </a:r>
            <a:r>
              <a:rPr lang="uk-UA" sz="3600" b="1" dirty="0" smtClean="0">
                <a:latin typeface="Times New Roman" pitchFamily="18" charset="0"/>
                <a:cs typeface="Times New Roman" pitchFamily="18" charset="0"/>
              </a:rPr>
              <a:t>України</a:t>
            </a:r>
            <a:r>
              <a:rPr lang="uk-UA" sz="3600" dirty="0">
                <a:latin typeface="Times New Roman" pitchFamily="18" charset="0"/>
                <a:cs typeface="Times New Roman" pitchFamily="18" charset="0"/>
              </a:rPr>
              <a:t/>
            </a:r>
            <a:br>
              <a:rPr lang="uk-UA" sz="3600" dirty="0">
                <a:latin typeface="Times New Roman" pitchFamily="18" charset="0"/>
                <a:cs typeface="Times New Roman" pitchFamily="18" charset="0"/>
              </a:rPr>
            </a:br>
            <a:endParaRPr lang="uk-UA" sz="3600"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0" y="1600200"/>
            <a:ext cx="9144000" cy="5357192"/>
          </a:xfrm>
        </p:spPr>
        <p:txBody>
          <a:bodyPr>
            <a:normAutofit fontScale="92500" lnSpcReduction="10000"/>
          </a:bodyPr>
          <a:lstStyle/>
          <a:p>
            <a:r>
              <a:rPr lang="uk-UA" dirty="0">
                <a:latin typeface="Times New Roman" pitchFamily="18" charset="0"/>
                <a:cs typeface="Times New Roman" pitchFamily="18" charset="0"/>
              </a:rPr>
              <a:t>3 жовтня 1938 р. спільна Руська національна рада проголосила меморандум про автономію </a:t>
            </a:r>
            <a:r>
              <a:rPr lang="uk-UA" dirty="0" smtClean="0">
                <a:latin typeface="Times New Roman" pitchFamily="18" charset="0"/>
                <a:cs typeface="Times New Roman" pitchFamily="18" charset="0"/>
              </a:rPr>
              <a:t>Закарпаття</a:t>
            </a:r>
          </a:p>
          <a:p>
            <a:r>
              <a:rPr lang="uk-UA" dirty="0">
                <a:latin typeface="Times New Roman" pitchFamily="18" charset="0"/>
                <a:cs typeface="Times New Roman" pitchFamily="18" charset="0"/>
              </a:rPr>
              <a:t>8 жовтня представник уряду Чехословаччини проголосив перед членами Руської національної ради в Ужгороді надання автономії Закарпаттю. 22 жовтня парламент ЧСР ухвалив конституційний закон про автономію Карпатської </a:t>
            </a:r>
            <a:r>
              <a:rPr lang="uk-UA" dirty="0" smtClean="0">
                <a:latin typeface="Times New Roman" pitchFamily="18" charset="0"/>
                <a:cs typeface="Times New Roman" pitchFamily="18" charset="0"/>
              </a:rPr>
              <a:t>України</a:t>
            </a:r>
          </a:p>
          <a:p>
            <a:r>
              <a:rPr lang="uk-UA" dirty="0" smtClean="0">
                <a:latin typeface="Times New Roman" pitchFamily="18" charset="0"/>
                <a:cs typeface="Times New Roman" pitchFamily="18" charset="0"/>
              </a:rPr>
              <a:t>Віденський арбітраж </a:t>
            </a:r>
            <a:r>
              <a:rPr lang="uk-UA" dirty="0">
                <a:latin typeface="Times New Roman" pitchFamily="18" charset="0"/>
                <a:cs typeface="Times New Roman" pitchFamily="18" charset="0"/>
              </a:rPr>
              <a:t>2 листопада 1938 </a:t>
            </a:r>
            <a:r>
              <a:rPr lang="uk-UA" dirty="0" smtClean="0">
                <a:latin typeface="Times New Roman" pitchFamily="18" charset="0"/>
                <a:cs typeface="Times New Roman" pitchFamily="18" charset="0"/>
              </a:rPr>
              <a:t>р. - </a:t>
            </a:r>
            <a:r>
              <a:rPr lang="ru-RU" dirty="0" err="1" smtClean="0">
                <a:latin typeface="Times New Roman" pitchFamily="18" charset="0"/>
                <a:cs typeface="Times New Roman" pitchFamily="18" charset="0"/>
              </a:rPr>
              <a:t>значна</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частина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автономії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Карпатської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Ужгородський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Мукачевський</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Севлюський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повіти</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містами</a:t>
            </a:r>
            <a:r>
              <a:rPr lang="ru-RU" dirty="0">
                <a:latin typeface="Times New Roman" pitchFamily="18" charset="0"/>
                <a:cs typeface="Times New Roman" pitchFamily="18" charset="0"/>
              </a:rPr>
              <a:t> Ужгород, Мукачево і Берегово </a:t>
            </a:r>
            <a:r>
              <a:rPr lang="ru-RU" dirty="0" err="1">
                <a:latin typeface="Times New Roman" pitchFamily="18" charset="0"/>
                <a:cs typeface="Times New Roman" pitchFamily="18" charset="0"/>
              </a:rPr>
              <a:t>були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повернуті</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законних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підставах</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Угорщини</a:t>
            </a:r>
            <a:r>
              <a:rPr lang="ru-RU" dirty="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82879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008112"/>
          </a:xfrm>
        </p:spPr>
        <p:txBody>
          <a:bodyPr>
            <a:normAutofit fontScale="90000"/>
          </a:bodyPr>
          <a:lstStyle/>
          <a:p>
            <a:r>
              <a:rPr lang="uk-UA" b="1" dirty="0" smtClean="0">
                <a:latin typeface="Times New Roman" pitchFamily="18" charset="0"/>
                <a:cs typeface="Times New Roman" pitchFamily="18" charset="0"/>
              </a:rPr>
              <a:t>ДЕРЖАВА - КАРПАТСЬКА УКРАЇНА</a:t>
            </a:r>
            <a:endParaRPr lang="uk-UA" b="1"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0" y="1124744"/>
            <a:ext cx="9144000" cy="5733256"/>
          </a:xfrm>
        </p:spPr>
        <p:txBody>
          <a:bodyPr>
            <a:normAutofit fontScale="77500" lnSpcReduction="20000"/>
          </a:bodyPr>
          <a:lstStyle/>
          <a:p>
            <a:r>
              <a:rPr lang="ru-RU" dirty="0">
                <a:latin typeface="Times New Roman" pitchFamily="18" charset="0"/>
                <a:cs typeface="Times New Roman" pitchFamily="18" charset="0"/>
              </a:rPr>
              <a:t>2 лютого 1939 р. </a:t>
            </a:r>
            <a:r>
              <a:rPr lang="ru-RU" dirty="0" err="1">
                <a:latin typeface="Times New Roman" pitchFamily="18" charset="0"/>
                <a:cs typeface="Times New Roman" pitchFamily="18" charset="0"/>
              </a:rPr>
              <a:t>відбулись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вибори</a:t>
            </a:r>
            <a:r>
              <a:rPr lang="ru-RU" dirty="0">
                <a:latin typeface="Times New Roman" pitchFamily="18" charset="0"/>
                <a:cs typeface="Times New Roman" pitchFamily="18" charset="0"/>
              </a:rPr>
              <a:t> до Сойму </a:t>
            </a:r>
            <a:r>
              <a:rPr lang="ru-RU" dirty="0" err="1">
                <a:latin typeface="Times New Roman" pitchFamily="18" charset="0"/>
                <a:cs typeface="Times New Roman" pitchFamily="18" charset="0"/>
              </a:rPr>
              <a:t>Карпатської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яких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абсолютну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більшість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голосів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виборців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близько</a:t>
            </a:r>
            <a:r>
              <a:rPr lang="ru-RU" dirty="0">
                <a:latin typeface="Times New Roman" pitchFamily="18" charset="0"/>
                <a:cs typeface="Times New Roman" pitchFamily="18" charset="0"/>
              </a:rPr>
              <a:t> 92,4 %) </a:t>
            </a:r>
            <a:r>
              <a:rPr lang="ru-RU" dirty="0" err="1">
                <a:latin typeface="Times New Roman" pitchFamily="18" charset="0"/>
                <a:cs typeface="Times New Roman" pitchFamily="18" charset="0"/>
              </a:rPr>
              <a:t>здобули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кандидати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Українського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Об'єднання</a:t>
            </a:r>
            <a:r>
              <a:rPr lang="ru-RU" dirty="0" smtClean="0">
                <a:latin typeface="Times New Roman" pitchFamily="18" charset="0"/>
                <a:cs typeface="Times New Roman" pitchFamily="18" charset="0"/>
              </a:rPr>
              <a:t>.</a:t>
            </a:r>
          </a:p>
          <a:p>
            <a:r>
              <a:rPr lang="uk-UA" dirty="0">
                <a:latin typeface="Times New Roman" pitchFamily="18" charset="0"/>
                <a:cs typeface="Times New Roman" pitchFamily="18" charset="0"/>
              </a:rPr>
              <a:t>15 березня 1939 р. Сейм (голова А. Штефан) проголосив повну державну самостійність Карпатської України. Прийнята парламентом конституція Карпатської України (Конституційний закон ч.1), визначила назву держави (Карпатська Україна), державний устрій (президентська республіка), державну мову (українська</a:t>
            </a:r>
            <a:r>
              <a:rPr lang="uk-UA" dirty="0" smtClean="0">
                <a:latin typeface="Times New Roman" pitchFamily="18" charset="0"/>
                <a:cs typeface="Times New Roman" pitchFamily="18" charset="0"/>
              </a:rPr>
              <a:t>). Державним </a:t>
            </a:r>
            <a:r>
              <a:rPr lang="uk-UA" dirty="0">
                <a:latin typeface="Times New Roman" pitchFamily="18" charset="0"/>
                <a:cs typeface="Times New Roman" pitchFamily="18" charset="0"/>
              </a:rPr>
              <a:t>прапором та гімном республіки були визнані синьо-жовтий стяг і український національний гімн «Ще не вмерла Україна». Герб — червоний ведмідь на лівому срібному </a:t>
            </a:r>
            <a:r>
              <a:rPr lang="uk-UA" dirty="0" err="1">
                <a:latin typeface="Times New Roman" pitchFamily="18" charset="0"/>
                <a:cs typeface="Times New Roman" pitchFamily="18" charset="0"/>
              </a:rPr>
              <a:t>півполі</a:t>
            </a:r>
            <a:r>
              <a:rPr lang="uk-UA" dirty="0">
                <a:latin typeface="Times New Roman" pitchFamily="18" charset="0"/>
                <a:cs typeface="Times New Roman" pitchFamily="18" charset="0"/>
              </a:rPr>
              <a:t> й чотири сині та три золоті смуги у правому </a:t>
            </a:r>
            <a:r>
              <a:rPr lang="uk-UA" dirty="0" err="1">
                <a:latin typeface="Times New Roman" pitchFamily="18" charset="0"/>
                <a:cs typeface="Times New Roman" pitchFamily="18" charset="0"/>
              </a:rPr>
              <a:t>півполі</a:t>
            </a:r>
            <a:r>
              <a:rPr lang="uk-UA" dirty="0">
                <a:latin typeface="Times New Roman" pitchFamily="18" charset="0"/>
                <a:cs typeface="Times New Roman" pitchFamily="18" charset="0"/>
              </a:rPr>
              <a:t> та тризуб з хрестом на середньому зубі</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a:p>
            <a:r>
              <a:rPr lang="uk-UA" dirty="0">
                <a:latin typeface="Times New Roman" pitchFamily="18" charset="0"/>
                <a:cs typeface="Times New Roman" pitchFamily="18" charset="0"/>
              </a:rPr>
              <a:t>Президентом Карпатської України було обрано Августина Волошина</a:t>
            </a:r>
          </a:p>
        </p:txBody>
      </p:sp>
    </p:spTree>
    <p:extLst>
      <p:ext uri="{BB962C8B-B14F-4D97-AF65-F5344CB8AC3E}">
        <p14:creationId xmlns:p14="http://schemas.microsoft.com/office/powerpoint/2010/main" val="259529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229200"/>
            <a:ext cx="5486400" cy="138138"/>
          </a:xfrm>
        </p:spPr>
        <p:txBody>
          <a:bodyPr>
            <a:normAutofit fontScale="90000"/>
          </a:bodyPr>
          <a:lstStyle/>
          <a:p>
            <a:endParaRPr lang="uk-UA" dirty="0"/>
          </a:p>
        </p:txBody>
      </p:sp>
      <p:sp>
        <p:nvSpPr>
          <p:cNvPr id="4" name="Місце для тексту 3"/>
          <p:cNvSpPr>
            <a:spLocks noGrp="1"/>
          </p:cNvSpPr>
          <p:nvPr>
            <p:ph type="body" sz="half" idx="2"/>
          </p:nvPr>
        </p:nvSpPr>
        <p:spPr>
          <a:xfrm>
            <a:off x="1792288" y="5661248"/>
            <a:ext cx="5486400" cy="360040"/>
          </a:xfrm>
        </p:spPr>
        <p:txBody>
          <a:bodyPr/>
          <a:lstStyle/>
          <a:p>
            <a:endParaRPr lang="uk-UA"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101" r="4101"/>
          <a:stretch>
            <a:fillRect/>
          </a:stretch>
        </p:blipFill>
        <p:spPr bwMode="auto">
          <a:xfrm>
            <a:off x="0" y="30900"/>
            <a:ext cx="9144000" cy="682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7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269" y="260648"/>
            <a:ext cx="869531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3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8353"/>
            <a:ext cx="9144000" cy="4824535"/>
          </a:xfrm>
        </p:spPr>
        <p:txBody>
          <a:bodyPr>
            <a:noAutofit/>
          </a:bodyPr>
          <a:lstStyle/>
          <a:p>
            <a:pPr algn="just"/>
            <a:r>
              <a:rPr lang="uk-UA" sz="3600" i="1" dirty="0" smtClean="0"/>
              <a:t>«…</a:t>
            </a:r>
            <a:r>
              <a:rPr lang="uk-UA" sz="3600" i="1" dirty="0"/>
              <a:t>коли перед світовою війною український національний організм був тільки роздвоєний (Росія, Австро-Угорщина), то по визвольній війні цей самий організм українського народу </a:t>
            </a:r>
            <a:r>
              <a:rPr lang="uk-UA" sz="3600" i="1" dirty="0" err="1"/>
              <a:t>розчетвертовано</a:t>
            </a:r>
            <a:r>
              <a:rPr lang="uk-UA" sz="3600" i="1" dirty="0"/>
              <a:t>. Ясно, що такий сумний </a:t>
            </a:r>
            <a:r>
              <a:rPr lang="uk-UA" sz="3600" i="1" dirty="0" err="1"/>
              <a:t>епільоґ</a:t>
            </a:r>
            <a:r>
              <a:rPr lang="uk-UA" sz="3600" i="1" dirty="0"/>
              <a:t> визвольних змагань, у яких брав участь цілий </a:t>
            </a:r>
            <a:r>
              <a:rPr lang="uk-UA" sz="3600" i="1" dirty="0" err="1"/>
              <a:t>нарід</a:t>
            </a:r>
            <a:r>
              <a:rPr lang="uk-UA" sz="3600" i="1" dirty="0"/>
              <a:t>, впав на українське громадянство важким </a:t>
            </a:r>
            <a:r>
              <a:rPr lang="uk-UA" sz="3600" i="1" dirty="0" smtClean="0"/>
              <a:t>каменем...» </a:t>
            </a:r>
            <a:endParaRPr lang="uk-UA" sz="3600" i="1" dirty="0"/>
          </a:p>
        </p:txBody>
      </p:sp>
      <p:sp>
        <p:nvSpPr>
          <p:cNvPr id="3" name="Підзаголовок 2"/>
          <p:cNvSpPr>
            <a:spLocks noGrp="1"/>
          </p:cNvSpPr>
          <p:nvPr>
            <p:ph type="subTitle" idx="1"/>
          </p:nvPr>
        </p:nvSpPr>
        <p:spPr>
          <a:xfrm>
            <a:off x="251520" y="5373216"/>
            <a:ext cx="8784976" cy="1008112"/>
          </a:xfrm>
        </p:spPr>
        <p:txBody>
          <a:bodyPr>
            <a:normAutofit fontScale="85000" lnSpcReduction="10000"/>
          </a:bodyPr>
          <a:lstStyle/>
          <a:p>
            <a:r>
              <a:rPr lang="uk-UA" dirty="0">
                <a:solidFill>
                  <a:schemeClr val="tx1"/>
                </a:solidFill>
              </a:rPr>
              <a:t>Мудрий </a:t>
            </a:r>
            <a:r>
              <a:rPr lang="uk-UA" dirty="0" smtClean="0">
                <a:solidFill>
                  <a:schemeClr val="tx1"/>
                </a:solidFill>
              </a:rPr>
              <a:t>Василь. </a:t>
            </a:r>
            <a:r>
              <a:rPr lang="uk-UA" dirty="0">
                <a:solidFill>
                  <a:schemeClr val="tx1"/>
                </a:solidFill>
              </a:rPr>
              <a:t>Від негативізму до позитивізму // Шлях нації. </a:t>
            </a:r>
            <a:r>
              <a:rPr lang="uk-UA" dirty="0" smtClean="0">
                <a:solidFill>
                  <a:schemeClr val="tx1"/>
                </a:solidFill>
              </a:rPr>
              <a:t>(Львів). - 1935</a:t>
            </a:r>
            <a:r>
              <a:rPr lang="uk-UA" dirty="0">
                <a:solidFill>
                  <a:schemeClr val="tx1"/>
                </a:solidFill>
              </a:rPr>
              <a:t>. </a:t>
            </a:r>
            <a:r>
              <a:rPr lang="uk-UA" dirty="0" smtClean="0">
                <a:solidFill>
                  <a:schemeClr val="tx1"/>
                </a:solidFill>
              </a:rPr>
              <a:t>- </a:t>
            </a:r>
            <a:r>
              <a:rPr lang="uk-UA" dirty="0">
                <a:solidFill>
                  <a:schemeClr val="tx1"/>
                </a:solidFill>
              </a:rPr>
              <a:t>Ч. 3- 4. </a:t>
            </a:r>
            <a:r>
              <a:rPr lang="uk-UA" dirty="0" smtClean="0">
                <a:solidFill>
                  <a:schemeClr val="tx1"/>
                </a:solidFill>
              </a:rPr>
              <a:t> - липень-серпень</a:t>
            </a:r>
            <a:r>
              <a:rPr lang="uk-UA" dirty="0">
                <a:solidFill>
                  <a:schemeClr val="tx1"/>
                </a:solidFill>
              </a:rPr>
              <a:t>. </a:t>
            </a:r>
            <a:r>
              <a:rPr lang="uk-UA" dirty="0" smtClean="0">
                <a:solidFill>
                  <a:schemeClr val="tx1"/>
                </a:solidFill>
              </a:rPr>
              <a:t>- С</a:t>
            </a:r>
            <a:r>
              <a:rPr lang="uk-UA" dirty="0">
                <a:solidFill>
                  <a:schemeClr val="tx1"/>
                </a:solidFill>
              </a:rPr>
              <a:t>. 1</a:t>
            </a:r>
          </a:p>
          <a:p>
            <a:endParaRPr lang="uk-UA" dirty="0"/>
          </a:p>
        </p:txBody>
      </p:sp>
    </p:spTree>
    <p:extLst>
      <p:ext uri="{BB962C8B-B14F-4D97-AF65-F5344CB8AC3E}">
        <p14:creationId xmlns:p14="http://schemas.microsoft.com/office/powerpoint/2010/main" val="247127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Autofit/>
          </a:bodyPr>
          <a:lstStyle/>
          <a:p>
            <a:r>
              <a:rPr lang="uk-UA" sz="4000" b="1" dirty="0" smtClean="0"/>
              <a:t>Нестор Махно</a:t>
            </a:r>
            <a:endParaRPr lang="uk-UA" sz="4000" b="1" dirty="0"/>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p:txBody>
          <a:bodyPr/>
          <a:lstStyle/>
          <a:p>
            <a:pPr marL="0" indent="0" algn="ctr">
              <a:buNone/>
            </a:pPr>
            <a:endParaRPr lang="uk-UA"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80729"/>
            <a:ext cx="4176464" cy="576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4176464" cy="578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53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764704"/>
          </a:xfrm>
        </p:spPr>
        <p:txBody>
          <a:bodyPr>
            <a:noAutofit/>
          </a:bodyPr>
          <a:lstStyle/>
          <a:p>
            <a:r>
              <a:rPr lang="uk-UA" sz="3200" b="1" cap="all" dirty="0" smtClean="0"/>
              <a:t>Українські отамани </a:t>
            </a:r>
            <a:r>
              <a:rPr lang="uk-UA" sz="3200" b="1" dirty="0" smtClean="0"/>
              <a:t>ВИЗВОЛЬНИХ ЗМАГАНЬ</a:t>
            </a:r>
            <a:endParaRPr lang="uk-UA" sz="3200" b="1" dirty="0"/>
          </a:p>
        </p:txBody>
      </p:sp>
      <p:sp>
        <p:nvSpPr>
          <p:cNvPr id="3" name="Місце для вмісту 2"/>
          <p:cNvSpPr>
            <a:spLocks noGrp="1"/>
          </p:cNvSpPr>
          <p:nvPr>
            <p:ph idx="1"/>
          </p:nvPr>
        </p:nvSpPr>
        <p:spPr>
          <a:xfrm>
            <a:off x="755576" y="1600200"/>
            <a:ext cx="7776864" cy="5257800"/>
          </a:xfrm>
        </p:spPr>
        <p:txBody>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 y="574461"/>
            <a:ext cx="9137371" cy="624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321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4000" b="1" dirty="0" smtClean="0"/>
              <a:t/>
            </a:r>
            <a:br>
              <a:rPr lang="uk-UA" sz="4000" b="1" dirty="0" smtClean="0"/>
            </a:br>
            <a:r>
              <a:rPr lang="uk-UA" sz="4000" b="1" dirty="0" smtClean="0">
                <a:latin typeface="Times New Roman" pitchFamily="18" charset="0"/>
                <a:cs typeface="Times New Roman" pitchFamily="18" charset="0"/>
              </a:rPr>
              <a:t>ІІ ДРУГИЙ ЗИМОВИЙ ПОХІД </a:t>
            </a:r>
            <a:r>
              <a:rPr lang="uk-UA" sz="4000" b="1" dirty="0" err="1" smtClean="0">
                <a:latin typeface="Times New Roman" pitchFamily="18" charset="0"/>
                <a:cs typeface="Times New Roman" pitchFamily="18" charset="0"/>
              </a:rPr>
              <a:t>-</a:t>
            </a:r>
            <a:r>
              <a:rPr lang="uk-UA" sz="4000" b="1" dirty="0" err="1">
                <a:latin typeface="Times New Roman" pitchFamily="18" charset="0"/>
                <a:cs typeface="Times New Roman" pitchFamily="18" charset="0"/>
              </a:rPr>
              <a:t>л</a:t>
            </a:r>
            <a:r>
              <a:rPr lang="uk-UA" sz="4000" b="1" dirty="0" err="1" smtClean="0">
                <a:latin typeface="Times New Roman" pitchFamily="18" charset="0"/>
                <a:cs typeface="Times New Roman" pitchFamily="18" charset="0"/>
              </a:rPr>
              <a:t>истопадовий</a:t>
            </a:r>
            <a:r>
              <a:rPr lang="uk-UA" sz="4000" b="1" dirty="0" smtClean="0">
                <a:latin typeface="Times New Roman" pitchFamily="18" charset="0"/>
                <a:cs typeface="Times New Roman" pitchFamily="18" charset="0"/>
              </a:rPr>
              <a:t> </a:t>
            </a:r>
            <a:r>
              <a:rPr lang="uk-UA" sz="4000" b="1" dirty="0">
                <a:latin typeface="Times New Roman" pitchFamily="18" charset="0"/>
                <a:cs typeface="Times New Roman" pitchFamily="18" charset="0"/>
              </a:rPr>
              <a:t>рейд 1921 р. </a:t>
            </a:r>
            <a:r>
              <a:rPr lang="uk-UA" sz="4000" b="1" dirty="0" smtClean="0">
                <a:latin typeface="Times New Roman" pitchFamily="18" charset="0"/>
                <a:cs typeface="Times New Roman" pitchFamily="18" charset="0"/>
              </a:rPr>
              <a:t/>
            </a:r>
            <a:br>
              <a:rPr lang="uk-UA" sz="4000" b="1" dirty="0" smtClean="0">
                <a:latin typeface="Times New Roman" pitchFamily="18" charset="0"/>
                <a:cs typeface="Times New Roman" pitchFamily="18" charset="0"/>
              </a:rPr>
            </a:br>
            <a:r>
              <a:rPr lang="uk-UA" sz="4000" b="1" dirty="0" smtClean="0">
                <a:latin typeface="Times New Roman" pitchFamily="18" charset="0"/>
                <a:cs typeface="Times New Roman" pitchFamily="18" charset="0"/>
              </a:rPr>
              <a:t>частин </a:t>
            </a:r>
            <a:r>
              <a:rPr lang="uk-UA" sz="4000" b="1" dirty="0">
                <a:latin typeface="Times New Roman" pitchFamily="18" charset="0"/>
                <a:cs typeface="Times New Roman" pitchFamily="18" charset="0"/>
              </a:rPr>
              <a:t>Армії УНР </a:t>
            </a:r>
            <a:br>
              <a:rPr lang="uk-UA" sz="4000" b="1" dirty="0">
                <a:latin typeface="Times New Roman" pitchFamily="18" charset="0"/>
                <a:cs typeface="Times New Roman" pitchFamily="18" charset="0"/>
              </a:rPr>
            </a:br>
            <a:r>
              <a:rPr lang="uk-UA" sz="4000" b="1" dirty="0">
                <a:latin typeface="Times New Roman" pitchFamily="18" charset="0"/>
                <a:cs typeface="Times New Roman" pitchFamily="18" charset="0"/>
              </a:rPr>
              <a:t>був </a:t>
            </a:r>
            <a:r>
              <a:rPr lang="uk-UA" sz="4000" b="1" dirty="0">
                <a:solidFill>
                  <a:srgbClr val="C00000"/>
                </a:solidFill>
                <a:latin typeface="Times New Roman" pitchFamily="18" charset="0"/>
                <a:cs typeface="Times New Roman" pitchFamily="18" charset="0"/>
              </a:rPr>
              <a:t>останньою спробою </a:t>
            </a:r>
            <a:r>
              <a:rPr lang="uk-UA" sz="4000" b="1" dirty="0" smtClean="0">
                <a:latin typeface="Times New Roman" pitchFamily="18" charset="0"/>
                <a:cs typeface="Times New Roman" pitchFamily="18" charset="0"/>
              </a:rPr>
              <a:t>українських </a:t>
            </a:r>
            <a:r>
              <a:rPr lang="uk-UA" sz="4000" b="1" dirty="0">
                <a:latin typeface="Times New Roman" pitchFamily="18" charset="0"/>
                <a:cs typeface="Times New Roman" pitchFamily="18" charset="0"/>
              </a:rPr>
              <a:t>національно-державних сил </a:t>
            </a:r>
            <a:r>
              <a:rPr lang="uk-UA" sz="4000" b="1" dirty="0" smtClean="0">
                <a:latin typeface="Times New Roman" pitchFamily="18" charset="0"/>
                <a:cs typeface="Times New Roman" pitchFamily="18" charset="0"/>
              </a:rPr>
              <a:t/>
            </a:r>
            <a:br>
              <a:rPr lang="uk-UA" sz="4000" b="1" dirty="0" smtClean="0">
                <a:latin typeface="Times New Roman" pitchFamily="18" charset="0"/>
                <a:cs typeface="Times New Roman" pitchFamily="18" charset="0"/>
              </a:rPr>
            </a:br>
            <a:r>
              <a:rPr lang="uk-UA" b="1" dirty="0" smtClean="0">
                <a:solidFill>
                  <a:srgbClr val="C00000"/>
                </a:solidFill>
                <a:latin typeface="Times New Roman" pitchFamily="18" charset="0"/>
                <a:cs typeface="Times New Roman" pitchFamily="18" charset="0"/>
              </a:rPr>
              <a:t>збройним </a:t>
            </a:r>
            <a:r>
              <a:rPr lang="uk-UA" b="1" dirty="0">
                <a:solidFill>
                  <a:srgbClr val="C00000"/>
                </a:solidFill>
                <a:latin typeface="Times New Roman" pitchFamily="18" charset="0"/>
                <a:cs typeface="Times New Roman" pitchFamily="18" charset="0"/>
              </a:rPr>
              <a:t>шляхом завоювати незалежність УКРАЇНИ </a:t>
            </a:r>
            <a:r>
              <a:rPr lang="uk-UA" sz="3600" b="1" dirty="0">
                <a:latin typeface="Times New Roman" pitchFamily="18" charset="0"/>
                <a:cs typeface="Times New Roman" pitchFamily="18" charset="0"/>
              </a:rPr>
              <a:t/>
            </a:r>
            <a:br>
              <a:rPr lang="uk-UA" sz="3600" b="1" dirty="0">
                <a:latin typeface="Times New Roman" pitchFamily="18" charset="0"/>
                <a:cs typeface="Times New Roman" pitchFamily="18" charset="0"/>
              </a:rPr>
            </a:br>
            <a:r>
              <a:rPr lang="uk-UA" sz="3600" b="1" dirty="0">
                <a:latin typeface="Times New Roman" pitchFamily="18" charset="0"/>
                <a:cs typeface="Times New Roman" pitchFamily="18" charset="0"/>
              </a:rPr>
              <a:t>в ході Української революції </a:t>
            </a:r>
            <a:r>
              <a:rPr lang="uk-UA" sz="3600" b="1" dirty="0" smtClean="0">
                <a:latin typeface="Times New Roman" pitchFamily="18" charset="0"/>
                <a:cs typeface="Times New Roman" pitchFamily="18" charset="0"/>
              </a:rPr>
              <a:t/>
            </a:r>
            <a:br>
              <a:rPr lang="uk-UA" sz="3600" b="1" dirty="0" smtClean="0">
                <a:latin typeface="Times New Roman" pitchFamily="18" charset="0"/>
                <a:cs typeface="Times New Roman" pitchFamily="18" charset="0"/>
              </a:rPr>
            </a:br>
            <a:r>
              <a:rPr lang="uk-UA" sz="3600" b="1" dirty="0" smtClean="0">
                <a:latin typeface="Times New Roman" pitchFamily="18" charset="0"/>
                <a:cs typeface="Times New Roman" pitchFamily="18" charset="0"/>
              </a:rPr>
              <a:t>1917-1921 </a:t>
            </a:r>
            <a:r>
              <a:rPr lang="uk-UA" sz="3600" b="1" dirty="0">
                <a:latin typeface="Times New Roman" pitchFamily="18" charset="0"/>
                <a:cs typeface="Times New Roman" pitchFamily="18" charset="0"/>
              </a:rPr>
              <a:t>рр.</a:t>
            </a:r>
            <a:br>
              <a:rPr lang="uk-UA" sz="3600" b="1" dirty="0">
                <a:latin typeface="Times New Roman" pitchFamily="18" charset="0"/>
                <a:cs typeface="Times New Roman" pitchFamily="18" charset="0"/>
              </a:rPr>
            </a:br>
            <a:endParaRPr lang="uk-UA"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144310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естибюль">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977</TotalTime>
  <Words>3532</Words>
  <Application>Microsoft Office PowerPoint</Application>
  <PresentationFormat>Екран (4:3)</PresentationFormat>
  <Paragraphs>223</Paragraphs>
  <Slides>38</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38</vt:i4>
      </vt:variant>
    </vt:vector>
  </HeadingPairs>
  <TitlesOfParts>
    <vt:vector size="39" baseType="lpstr">
      <vt:lpstr>Тема Office</vt:lpstr>
      <vt:lpstr>історія з грифом</vt:lpstr>
      <vt:lpstr>Українські землі</vt:lpstr>
      <vt:lpstr>1. Утвердження радянської влади в Україні. НЕП 2. Утворення СРСР та входження до нього УСРР.  3. Політика «коренізації» на Україні та її наслідки 4. Україна в роки сталінської модернізації. 5. Особливості радянського політичного режиму у 1920-1930-х рр. 6. Західноукраїнські землі у міжвоєнний період 7. Проголошення Карпатської України   </vt:lpstr>
      <vt:lpstr>Презентація PowerPoint</vt:lpstr>
      <vt:lpstr>Презентація PowerPoint</vt:lpstr>
      <vt:lpstr>«…коли перед світовою війною український національний організм був тільки роздвоєний (Росія, Австро-Угорщина), то по визвольній війні цей самий організм українського народу розчетвертовано. Ясно, що такий сумний епільоґ визвольних змагань, у яких брав участь цілий нарід, впав на українське громадянство важким каменем...» </vt:lpstr>
      <vt:lpstr>Нестор Махно</vt:lpstr>
      <vt:lpstr>Українські отамани ВИЗВОЛЬНИХ ЗМАГАНЬ</vt:lpstr>
      <vt:lpstr> ІІ ДРУГИЙ ЗИМОВИЙ ПОХІД -листопадовий рейд 1921 р.  частин Армії УНР  був останньою спробою українських національно-державних сил  збройним шляхом завоювати незалежність УКРАЇНИ  в ході Української революції  1917-1921 рр. </vt:lpstr>
      <vt:lpstr>Юрій Тютюнник</vt:lpstr>
      <vt:lpstr>Початок міжвоєнного періоду на УКРАЇНІ</vt:lpstr>
      <vt:lpstr>Міжвоєнна історія  радянської України </vt:lpstr>
      <vt:lpstr> 15 березня 1921 р. - рішення Х з’їзду РКП (б)  «Про перехід на НОВУ ЕКОНОМІЧНУ ПОЛІТИКУ» </vt:lpstr>
      <vt:lpstr>НЕП в Україні</vt:lpstr>
      <vt:lpstr>ГОЛОД 1921-1922 рр. в УКРАЇНІ</vt:lpstr>
      <vt:lpstr>На Першому Всеукраїнському Православному Церковному Соборі в Києві 14-30 жовтня 1921 р. проголошено три основні засади УАПЦ — автокефалію, соборноправність, українізацію.</vt:lpstr>
      <vt:lpstr> В. Ленін у "суворо таємному" листі  від 19 березня 1922 р. членам політбюро ЦК РКП (б) писав: «...Саме тепер і тільки тепер, коли в голодних місцевостях їдять людей і на дорогах валяються сотні, якщо не тисячі трупів, ми можемо (і тому повинні) провести вилучення церковних цінностей з найскаженішою і нещадною енергією і не зупиняючись перед придушенням якого завгодно опору... Чим більше число представників реакційного духовенства і реакційної буржуазії нам (...) вдасться розстріляти, тим краще» </vt:lpstr>
      <vt:lpstr>Зовнішньополітична діяльність УСРР</vt:lpstr>
      <vt:lpstr>Україна і утворення СРСР</vt:lpstr>
      <vt:lpstr>Адміністративно-територіальніреформи в УСРР </vt:lpstr>
      <vt:lpstr> Українізація (коренізація) - це політика в національно-культурній сфері, яка здійснювалася радянським керівництвом в Україні  у 1920-ті рр. </vt:lpstr>
      <vt:lpstr>Модернізація – осучаснення.  Радянська модернізація передбачала форсовану індустріалізацію та суцільну колективізацію.</vt:lpstr>
      <vt:lpstr>Шеф-консультант будівництва ДніпроГЕСу полковник інженерних військ США Хью Л. Купер на фоні побудованої на Дніпрі електростанції</vt:lpstr>
      <vt:lpstr>«За заслуги в галузі важкої  промисловості  Президія ЦВК Союзу РСР нагородила орденами СРСР ряд іноземців...  Нагороджені:</vt:lpstr>
      <vt:lpstr>Наприкінці 1930-х років модернізація промисловості України стала реальністю</vt:lpstr>
      <vt:lpstr> -  1 березня 1930 р. – у газеті «Правда» опублікована стаття Сталіна «Запаморочення від успіхів», де засуджувалися «перегини» в колгоспному будівництві;  - 1 березня 1930 р. – ЦВК та РНК прийняли Перший устав с/г артілі; Станом на 1932 р. на території УСРР було колективізовано майже 70% господарств, понад 80% посівних площ. Колективізація в Україні вважалася в основному завершеною.</vt:lpstr>
      <vt:lpstr>Голодомор 1932-1933 рр.</vt:lpstr>
      <vt:lpstr>Шахтинська справа </vt:lpstr>
      <vt:lpstr>Процес проти «Спілки Визволення України»</vt:lpstr>
      <vt:lpstr>РОЗСТРІЛЯНЕ ВІДРОДЖЕННЯ</vt:lpstr>
      <vt:lpstr>Українські землі в складі Польщі</vt:lpstr>
      <vt:lpstr>Андрей Шептицький (29 липня 1865, Прилбичі — † 1 листопада 1944, Львів) митрополит Галицький та Архієпископ Львівський — предстоятель Української греко-католицької церкви</vt:lpstr>
      <vt:lpstr>Інкорпорація Західної України  до Польщі</vt:lpstr>
      <vt:lpstr>31 липня 1924 р. - закон, який проголосив, що державною на території Польщі є польська мова</vt:lpstr>
      <vt:lpstr>Суспільно-політичний і національний рух на західноукраїнських землях</vt:lpstr>
      <vt:lpstr>УВО     ОУН</vt:lpstr>
      <vt:lpstr> Шлях закарпатських українців до автономії. Проголошення незалежності Карпатської України </vt:lpstr>
      <vt:lpstr>ДЕРЖАВА - КАРПАТСЬКА УКРАЇНА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Українські землі</dc:title>
  <dc:creator>Sara Yasmeen (Wipro Technologies)</dc:creator>
  <cp:lastModifiedBy>User</cp:lastModifiedBy>
  <cp:revision>81</cp:revision>
  <dcterms:created xsi:type="dcterms:W3CDTF">2010-02-23T11:30:32Z</dcterms:created>
  <dcterms:modified xsi:type="dcterms:W3CDTF">2014-11-19T21:58:05Z</dcterms:modified>
</cp:coreProperties>
</file>